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Lst>
  <p:notesMasterIdLst>
    <p:notesMasterId r:id="rId17"/>
  </p:notesMasterIdLst>
  <p:sldIdLst>
    <p:sldId id="465" r:id="rId5"/>
    <p:sldId id="258" r:id="rId6"/>
    <p:sldId id="470" r:id="rId7"/>
    <p:sldId id="469" r:id="rId8"/>
    <p:sldId id="490" r:id="rId9"/>
    <p:sldId id="491" r:id="rId10"/>
    <p:sldId id="492" r:id="rId11"/>
    <p:sldId id="498" r:id="rId12"/>
    <p:sldId id="497" r:id="rId13"/>
    <p:sldId id="453" r:id="rId14"/>
    <p:sldId id="466" r:id="rId15"/>
    <p:sldId id="48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66666"/>
    <a:srgbClr val="99FCFB"/>
    <a:srgbClr val="EB2BA1"/>
    <a:srgbClr val="F1D20B"/>
    <a:srgbClr val="FE9327"/>
    <a:srgbClr val="5829BE"/>
    <a:srgbClr val="45DD00"/>
    <a:srgbClr val="007195"/>
    <a:srgbClr val="EDEF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51B81B-A4D5-4C8D-B6D9-ADDD943F2A09}" v="1" dt="2021-02-17T12:14:57.4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85" autoAdjust="0"/>
    <p:restoredTop sz="81909" autoAdjust="0"/>
  </p:normalViewPr>
  <p:slideViewPr>
    <p:cSldViewPr snapToGrid="0">
      <p:cViewPr varScale="1">
        <p:scale>
          <a:sx n="93" d="100"/>
          <a:sy n="93" d="100"/>
        </p:scale>
        <p:origin x="1446" y="90"/>
      </p:cViewPr>
      <p:guideLst>
        <p:guide orient="horz" pos="2160"/>
        <p:guide pos="3840"/>
      </p:guideLst>
    </p:cSldViewPr>
  </p:slideViewPr>
  <p:notesTextViewPr>
    <p:cViewPr>
      <p:scale>
        <a:sx n="1" d="1"/>
        <a:sy n="1" d="1"/>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22/02/2021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dirty="0"/>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a:t>
            </a:fld>
            <a:endParaRPr lang="en-GB" dirty="0"/>
          </a:p>
        </p:txBody>
      </p:sp>
    </p:spTree>
    <p:extLst>
      <p:ext uri="{BB962C8B-B14F-4D97-AF65-F5344CB8AC3E}">
        <p14:creationId xmlns:p14="http://schemas.microsoft.com/office/powerpoint/2010/main" val="924138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a:t>
            </a:fld>
            <a:endParaRPr lang="en-GB" dirty="0"/>
          </a:p>
        </p:txBody>
      </p:sp>
    </p:spTree>
    <p:extLst>
      <p:ext uri="{BB962C8B-B14F-4D97-AF65-F5344CB8AC3E}">
        <p14:creationId xmlns:p14="http://schemas.microsoft.com/office/powerpoint/2010/main" val="2789480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dirty="0"/>
          </a:p>
        </p:txBody>
      </p:sp>
    </p:spTree>
    <p:extLst>
      <p:ext uri="{BB962C8B-B14F-4D97-AF65-F5344CB8AC3E}">
        <p14:creationId xmlns:p14="http://schemas.microsoft.com/office/powerpoint/2010/main" val="432256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8</a:t>
            </a:fld>
            <a:endParaRPr lang="en-GB" dirty="0"/>
          </a:p>
        </p:txBody>
      </p:sp>
    </p:spTree>
    <p:extLst>
      <p:ext uri="{BB962C8B-B14F-4D97-AF65-F5344CB8AC3E}">
        <p14:creationId xmlns:p14="http://schemas.microsoft.com/office/powerpoint/2010/main" val="2715597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10</a:t>
            </a:fld>
            <a:endParaRPr lang="en-GB" dirty="0"/>
          </a:p>
        </p:txBody>
      </p:sp>
    </p:spTree>
    <p:extLst>
      <p:ext uri="{BB962C8B-B14F-4D97-AF65-F5344CB8AC3E}">
        <p14:creationId xmlns:p14="http://schemas.microsoft.com/office/powerpoint/2010/main" val="3901190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11</a:t>
            </a:fld>
            <a:endParaRPr lang="en-GB" dirty="0"/>
          </a:p>
        </p:txBody>
      </p:sp>
    </p:spTree>
    <p:extLst>
      <p:ext uri="{BB962C8B-B14F-4D97-AF65-F5344CB8AC3E}">
        <p14:creationId xmlns:p14="http://schemas.microsoft.com/office/powerpoint/2010/main" val="227810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12</a:t>
            </a:fld>
            <a:endParaRPr lang="en-GB" dirty="0"/>
          </a:p>
        </p:txBody>
      </p:sp>
    </p:spTree>
    <p:extLst>
      <p:ext uri="{BB962C8B-B14F-4D97-AF65-F5344CB8AC3E}">
        <p14:creationId xmlns:p14="http://schemas.microsoft.com/office/powerpoint/2010/main" val="2287158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id="{F3FDD1C4-680A-44A1-9D44-A47BC8DACBA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1799485"/>
            <a:ext cx="6049764" cy="646331"/>
          </a:xfrm>
          <a:prstGeom prst="rect">
            <a:avLst/>
          </a:prstGeom>
          <a:noFill/>
        </p:spPr>
        <p:txBody>
          <a:bodyPr wrap="square" rtlCol="0">
            <a:spAutoFit/>
          </a:bodyPr>
          <a:lstStyle/>
          <a:p>
            <a:r>
              <a:rPr lang="en-GB" sz="3600" b="1" dirty="0" err="1">
                <a:solidFill>
                  <a:schemeClr val="bg1"/>
                </a:solidFill>
                <a:latin typeface="Century Gothic" panose="020B0502020202020204" pitchFamily="34" charset="0"/>
              </a:rPr>
              <a:t>Numberblocks</a:t>
            </a:r>
            <a:endParaRPr lang="en-GB" sz="3600" b="1" dirty="0">
              <a:solidFill>
                <a:schemeClr val="bg1"/>
              </a:solidFill>
              <a:latin typeface="Century Gothic" panose="020B0502020202020204" pitchFamily="34" charset="0"/>
            </a:endParaRPr>
          </a:p>
        </p:txBody>
      </p:sp>
      <p:sp>
        <p:nvSpPr>
          <p:cNvPr id="44037" name="Rectangle 5"/>
          <p:cNvSpPr>
            <a:spLocks noGrp="1" noChangeArrowheads="1"/>
          </p:cNvSpPr>
          <p:nvPr>
            <p:ph type="subTitle" idx="1" hasCustomPrompt="1"/>
          </p:nvPr>
        </p:nvSpPr>
        <p:spPr>
          <a:xfrm>
            <a:off x="609602" y="3174780"/>
            <a:ext cx="6062463" cy="923525"/>
          </a:xfrm>
        </p:spPr>
        <p:txBody>
          <a:bodyPr>
            <a:normAutofit/>
          </a:bodyPr>
          <a:lstStyle>
            <a:lvl1pPr marL="0" indent="0">
              <a:buNone/>
              <a:defRPr sz="2400">
                <a:solidFill>
                  <a:schemeClr val="bg1"/>
                </a:solidFill>
                <a:latin typeface="Century Gothic" panose="020B0502020202020204" pitchFamily="34" charset="0"/>
                <a:cs typeface="Arial" panose="020B0604020202020204" pitchFamily="34" charset="0"/>
              </a:defRPr>
            </a:lvl1pPr>
          </a:lstStyle>
          <a:p>
            <a:pPr lvl="0"/>
            <a:r>
              <a:rPr lang="en-GB" noProof="0" dirty="0"/>
              <a:t>Series [xx] Episode [xx]</a:t>
            </a:r>
          </a:p>
          <a:p>
            <a:pPr lvl="0"/>
            <a:r>
              <a:rPr lang="en-GB" noProof="0" dirty="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latin typeface="Century Gothic" panose="020B0502020202020204" pitchFamily="34" charset="0"/>
              </a:defRPr>
            </a:lvl1pPr>
          </a:lstStyle>
          <a:p>
            <a:pPr fontAlgn="base">
              <a:spcBef>
                <a:spcPct val="20000"/>
              </a:spcBef>
              <a:spcAft>
                <a:spcPct val="0"/>
              </a:spcAft>
              <a:buClr>
                <a:srgbClr val="00628C"/>
              </a:buClr>
              <a:buFont typeface="Arial" panose="020B0604020202020204" pitchFamily="34" charset="0"/>
              <a:buNone/>
              <a:defRPr/>
            </a:pPr>
            <a:r>
              <a:rPr lang="en-GB" dirty="0">
                <a:solidFill>
                  <a:srgbClr val="99CCCC"/>
                </a:solidFill>
              </a:rPr>
              <a:t>February 2021</a:t>
            </a:r>
            <a:endParaRPr lang="en-GB" dirty="0">
              <a:solidFill>
                <a:srgbClr val="99CCCC"/>
              </a:solidFill>
              <a:latin typeface="Century Gothic" panose="020B0502020202020204" pitchFamily="34" charset="0"/>
            </a:endParaRPr>
          </a:p>
        </p:txBody>
      </p:sp>
      <p:sp>
        <p:nvSpPr>
          <p:cNvPr id="5" name="TextBox 4">
            <a:extLst>
              <a:ext uri="{FF2B5EF4-FFF2-40B4-BE49-F238E27FC236}">
                <a16:creationId xmlns:a16="http://schemas.microsoft.com/office/drawing/2014/main" id="{B465E605-7CFD-4C28-A30E-0D08D815CEE1}"/>
              </a:ext>
            </a:extLst>
          </p:cNvPr>
          <p:cNvSpPr txBox="1"/>
          <p:nvPr userDrawn="1"/>
        </p:nvSpPr>
        <p:spPr>
          <a:xfrm>
            <a:off x="622301" y="2660621"/>
            <a:ext cx="6049764" cy="461665"/>
          </a:xfrm>
          <a:prstGeom prst="rect">
            <a:avLst/>
          </a:prstGeom>
          <a:noFill/>
        </p:spPr>
        <p:txBody>
          <a:bodyPr wrap="square" rtlCol="0">
            <a:spAutoFit/>
          </a:bodyPr>
          <a:lstStyle/>
          <a:p>
            <a:r>
              <a:rPr lang="en-GB" sz="2400" dirty="0">
                <a:solidFill>
                  <a:schemeClr val="bg1"/>
                </a:solidFill>
                <a:latin typeface="Century Gothic" panose="020B0502020202020204" pitchFamily="34" charset="0"/>
              </a:rPr>
              <a:t>Learning at home</a:t>
            </a:r>
          </a:p>
        </p:txBody>
      </p:sp>
      <p:sp>
        <p:nvSpPr>
          <p:cNvPr id="14" name="TextBox 13">
            <a:extLst>
              <a:ext uri="{FF2B5EF4-FFF2-40B4-BE49-F238E27FC236}">
                <a16:creationId xmlns:a16="http://schemas.microsoft.com/office/drawing/2014/main" id="{CAB57386-3436-490F-BC20-FF48C6A7A4DE}"/>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mj-lt"/>
                <a:cs typeface="Arial" panose="020B0604020202020204" pitchFamily="34" charset="0"/>
              </a:rPr>
              <a:t>Resources to support parents 2020/21</a:t>
            </a:r>
          </a:p>
        </p:txBody>
      </p:sp>
      <p:cxnSp>
        <p:nvCxnSpPr>
          <p:cNvPr id="15" name="Straight Connector 14">
            <a:extLst>
              <a:ext uri="{FF2B5EF4-FFF2-40B4-BE49-F238E27FC236}">
                <a16:creationId xmlns:a16="http://schemas.microsoft.com/office/drawing/2014/main" id="{5E24EAA1-2115-4066-A59F-8CEF414119CA}"/>
              </a:ext>
            </a:extLst>
          </p:cNvPr>
          <p:cNvCxnSpPr>
            <a:cxnSpLocks/>
          </p:cNvCxnSpPr>
          <p:nvPr userDrawn="1"/>
        </p:nvCxnSpPr>
        <p:spPr bwMode="auto">
          <a:xfrm rot="5400000">
            <a:off x="1285150" y="27902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7642296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dirty="0"/>
              <a:t>[Subtitle]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mj-lt"/>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mj-lt"/>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mj-lt"/>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mj-lt"/>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4DB3256F-83C8-4422-BB4B-79DB90083B87}" type="slidenum">
              <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a:t>
            </a:fld>
            <a:endPar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410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7676465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22/02/2021</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3A4A998D-6F83-4D71-AA77-13FC1A139956}" type="slidenum">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0621944"/>
      </p:ext>
    </p:extLst>
  </p:cSld>
  <p:clrMap bg1="lt1" tx1="dk1" bg2="lt2" tx2="dk2" accent1="accent1" accent2="accent2" accent3="accent3" accent4="accent4" accent5="accent5" accent6="accent6" hlink="hlink" folHlink="folHlink"/>
  <p:sldLayoutIdLst>
    <p:sldLayoutId id="2147483692" r:id="rId1"/>
    <p:sldLayoutId id="2147483694" r:id="rId2"/>
    <p:sldLayoutId id="2147483674" r:id="rId3"/>
  </p:sldLayoutIdLst>
  <p:txStyles>
    <p:title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bbc.co.uk/iplayer/episodes/b08bzfnh/numberblocks?seriesId=b0bl5v3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bbc.co.uk/iplayer/episodes/b08bzfnh/numberblocks?seriesId=b08bzg8q"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F9EA57FC-A9A7-4583-8BAB-1E977B7799B1}"/>
              </a:ext>
            </a:extLst>
          </p:cNvPr>
          <p:cNvSpPr>
            <a:spLocks noGrp="1"/>
          </p:cNvSpPr>
          <p:nvPr>
            <p:ph type="subTitle" idx="1"/>
          </p:nvPr>
        </p:nvSpPr>
        <p:spPr/>
        <p:txBody>
          <a:bodyPr/>
          <a:lstStyle/>
          <a:p>
            <a:r>
              <a:rPr lang="en-US"/>
              <a:t>Series 1 </a:t>
            </a:r>
            <a:r>
              <a:rPr lang="en-US" dirty="0"/>
              <a:t>Episode 9</a:t>
            </a:r>
          </a:p>
          <a:p>
            <a:r>
              <a:rPr lang="en-US" dirty="0"/>
              <a:t>Off we go</a:t>
            </a:r>
            <a:endParaRPr lang="en-GB" dirty="0"/>
          </a:p>
        </p:txBody>
      </p:sp>
      <p:pic>
        <p:nvPicPr>
          <p:cNvPr id="4" name="Picture 3">
            <a:extLst>
              <a:ext uri="{FF2B5EF4-FFF2-40B4-BE49-F238E27FC236}">
                <a16:creationId xmlns:a16="http://schemas.microsoft.com/office/drawing/2014/main" id="{A3011BB7-6368-4EC1-982D-FEC988538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7960" y="1949602"/>
            <a:ext cx="3965413" cy="2090477"/>
          </a:xfrm>
          <a:prstGeom prst="rect">
            <a:avLst/>
          </a:prstGeom>
        </p:spPr>
      </p:pic>
    </p:spTree>
    <p:extLst>
      <p:ext uri="{BB962C8B-B14F-4D97-AF65-F5344CB8AC3E}">
        <p14:creationId xmlns:p14="http://schemas.microsoft.com/office/powerpoint/2010/main" val="2354220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Around the home </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2"/>
            <a:ext cx="10972800" cy="4473894"/>
          </a:xfrm>
        </p:spPr>
        <p:txBody>
          <a:bodyPr vert="horz" lIns="91440" tIns="45720" rIns="91440" bIns="45720" rtlCol="0" anchor="t">
            <a:noAutofit/>
          </a:bodyPr>
          <a:lstStyle/>
          <a:p>
            <a:pPr marL="342900" indent="-342900">
              <a:buFont typeface="Arial" panose="020B0604020202020204" pitchFamily="34" charset="0"/>
              <a:buChar char="•"/>
            </a:pPr>
            <a:r>
              <a:rPr lang="en-GB" sz="2000" dirty="0">
                <a:cs typeface="Calibri" panose="020F0502020204030204" pitchFamily="34" charset="0"/>
              </a:rPr>
              <a:t>Practise saying and singing the numbers to five together, in the right order.</a:t>
            </a:r>
          </a:p>
          <a:p>
            <a:pPr marL="342900" indent="-342900">
              <a:buFont typeface="Arial" panose="020B0604020202020204" pitchFamily="34" charset="0"/>
              <a:buChar char="•"/>
            </a:pPr>
            <a:r>
              <a:rPr lang="en-GB" sz="2000" dirty="0">
                <a:cs typeface="Calibri" panose="020F0502020204030204" pitchFamily="34" charset="0"/>
              </a:rPr>
              <a:t>Help each other remember the next number if one of you ‘gets stuck’. It might be the adult who forgets the next number!</a:t>
            </a:r>
          </a:p>
          <a:p>
            <a:pPr marL="342900" indent="-342900">
              <a:buFont typeface="Arial" panose="020B0604020202020204" pitchFamily="34" charset="0"/>
              <a:buChar char="•"/>
            </a:pPr>
            <a:r>
              <a:rPr lang="en-GB" sz="2000" dirty="0">
                <a:cs typeface="Calibri" panose="020F0502020204030204" pitchFamily="34" charset="0"/>
              </a:rPr>
              <a:t>If you have bricks or blocks which are the same size, you could make a staircase pattern up to five. Talk about how each ‘step’ needs one more brick than the last one.</a:t>
            </a:r>
          </a:p>
          <a:p>
            <a:pPr marL="342900" indent="-342900">
              <a:buFont typeface="Arial" panose="020B0604020202020204" pitchFamily="34" charset="0"/>
              <a:buChar char="•"/>
            </a:pPr>
            <a:r>
              <a:rPr lang="en-GB" sz="2000" dirty="0">
                <a:cs typeface="Calibri" panose="020F0502020204030204" pitchFamily="34" charset="0"/>
              </a:rPr>
              <a:t>Use plastic bottle tops or one penny coins to make a staircase pattern on a flat surface.</a:t>
            </a:r>
          </a:p>
          <a:p>
            <a:pPr marL="342900" indent="-342900">
              <a:buFont typeface="Arial" panose="020B0604020202020204" pitchFamily="34" charset="0"/>
              <a:buChar char="•"/>
            </a:pPr>
            <a:r>
              <a:rPr lang="en-GB" sz="2000" dirty="0">
                <a:cs typeface="Calibri" panose="020F0502020204030204" pitchFamily="34" charset="0"/>
              </a:rPr>
              <a:t>Make your own </a:t>
            </a:r>
            <a:r>
              <a:rPr lang="en-GB" sz="2000" dirty="0" err="1">
                <a:cs typeface="Calibri" panose="020F0502020204030204" pitchFamily="34" charset="0"/>
              </a:rPr>
              <a:t>Numberblocks</a:t>
            </a:r>
            <a:r>
              <a:rPr lang="en-GB" sz="2000" dirty="0">
                <a:cs typeface="Calibri" panose="020F0502020204030204" pitchFamily="34" charset="0"/>
              </a:rPr>
              <a:t> with connecting bricks. You might sometimes find that the blocks get into the wrong order – you will need to help them get into the right order again!</a:t>
            </a:r>
          </a:p>
          <a:p>
            <a:pPr marL="342900" indent="-342900">
              <a:buFont typeface="Arial" panose="020B0604020202020204" pitchFamily="34" charset="0"/>
              <a:buChar char="•"/>
            </a:pPr>
            <a:r>
              <a:rPr lang="en-GB" sz="2000" dirty="0">
                <a:cs typeface="Calibri" panose="020F0502020204030204" pitchFamily="34" charset="0"/>
              </a:rPr>
              <a:t>Draw your own </a:t>
            </a:r>
            <a:r>
              <a:rPr lang="en-GB" sz="2000" dirty="0" err="1">
                <a:cs typeface="Calibri" panose="020F0502020204030204" pitchFamily="34" charset="0"/>
              </a:rPr>
              <a:t>Numberblocks</a:t>
            </a:r>
            <a:r>
              <a:rPr lang="en-GB" sz="2000" dirty="0">
                <a:cs typeface="Calibri" panose="020F0502020204030204" pitchFamily="34" charset="0"/>
              </a:rPr>
              <a:t> One to Five, cut them out and mix them up. How quickly can you put them right? What if someone hides a </a:t>
            </a:r>
            <a:r>
              <a:rPr lang="en-GB" sz="2000" dirty="0" err="1">
                <a:cs typeface="Calibri" panose="020F0502020204030204" pitchFamily="34" charset="0"/>
              </a:rPr>
              <a:t>Numberblock</a:t>
            </a:r>
            <a:r>
              <a:rPr lang="en-GB" sz="2000" dirty="0">
                <a:cs typeface="Calibri" panose="020F0502020204030204" pitchFamily="34" charset="0"/>
              </a:rPr>
              <a:t>, can you say which one is missing?</a:t>
            </a:r>
          </a:p>
          <a:p>
            <a:pPr marL="0" indent="0">
              <a:lnSpc>
                <a:spcPct val="100000"/>
              </a:lnSpc>
              <a:spcBef>
                <a:spcPts val="0"/>
              </a:spcBef>
              <a:buNone/>
            </a:pPr>
            <a:endParaRPr lang="en-GB" sz="2400" dirty="0"/>
          </a:p>
        </p:txBody>
      </p:sp>
    </p:spTree>
    <p:extLst>
      <p:ext uri="{BB962C8B-B14F-4D97-AF65-F5344CB8AC3E}">
        <p14:creationId xmlns:p14="http://schemas.microsoft.com/office/powerpoint/2010/main" val="3666010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a:xfrm>
            <a:off x="601034" y="430660"/>
            <a:ext cx="11077159" cy="982117"/>
          </a:xfrm>
        </p:spPr>
        <p:txBody>
          <a:bodyPr>
            <a:noAutofit/>
          </a:bodyPr>
          <a:lstStyle/>
          <a:p>
            <a:r>
              <a:rPr lang="en-GB" dirty="0">
                <a:latin typeface="Century Gothic" panose="020B0502020202020204" pitchFamily="34" charset="0"/>
              </a:rPr>
              <a:t>General tips that can make a difference in maths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021278"/>
            <a:ext cx="10972800" cy="5406062"/>
          </a:xfrm>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GB" sz="2000" dirty="0"/>
              <a:t>Provide lots of opportunities to say how many things you can see (up to 5) without counting.</a:t>
            </a:r>
          </a:p>
          <a:p>
            <a:pPr marL="342900" indent="-342900">
              <a:lnSpc>
                <a:spcPct val="100000"/>
              </a:lnSpc>
              <a:spcBef>
                <a:spcPts val="0"/>
              </a:spcBef>
              <a:buFont typeface="Arial" panose="020B0604020202020204" pitchFamily="34" charset="0"/>
              <a:buChar char="•"/>
            </a:pPr>
            <a:r>
              <a:rPr lang="en-GB" sz="2000" dirty="0"/>
              <a:t>Whenever you talk about a small set of objects, say the number. For example, please pick up those 3 teddies or look at those 2 dogs. </a:t>
            </a:r>
          </a:p>
          <a:p>
            <a:pPr marL="342900" indent="-342900">
              <a:lnSpc>
                <a:spcPct val="100000"/>
              </a:lnSpc>
              <a:spcBef>
                <a:spcPts val="0"/>
              </a:spcBef>
              <a:buFont typeface="Arial" panose="020B0604020202020204" pitchFamily="34" charset="0"/>
              <a:buChar char="•"/>
            </a:pPr>
            <a:r>
              <a:rPr lang="en-GB" sz="2000" dirty="0"/>
              <a:t>Count up (starting from one) when walking upstairs and count back when walking downstairs. </a:t>
            </a:r>
          </a:p>
          <a:p>
            <a:pPr marL="342900" indent="-342900">
              <a:lnSpc>
                <a:spcPct val="100000"/>
              </a:lnSpc>
              <a:spcBef>
                <a:spcPts val="0"/>
              </a:spcBef>
              <a:buFont typeface="Arial" panose="020B0604020202020204" pitchFamily="34" charset="0"/>
              <a:buChar char="•"/>
            </a:pPr>
            <a:r>
              <a:rPr lang="en-GB" sz="2000" dirty="0"/>
              <a:t>Count lots of different objects, big and small, and ask ‘How many are there?’ Your child should be able to tell you without going back and re-counting. If they can’t, then tell them: ‘There are 6 altogether’. </a:t>
            </a:r>
          </a:p>
          <a:p>
            <a:pPr marL="342900" indent="-342900">
              <a:lnSpc>
                <a:spcPct val="100000"/>
              </a:lnSpc>
              <a:spcBef>
                <a:spcPts val="0"/>
              </a:spcBef>
              <a:buFont typeface="Arial" panose="020B0604020202020204" pitchFamily="34" charset="0"/>
              <a:buChar char="•"/>
            </a:pPr>
            <a:r>
              <a:rPr lang="en-GB" sz="2000" dirty="0"/>
              <a:t>Play with fingers, firstly practise counting fingers.</a:t>
            </a:r>
          </a:p>
          <a:p>
            <a:pPr marL="342900" indent="-342900">
              <a:lnSpc>
                <a:spcPct val="100000"/>
              </a:lnSpc>
              <a:spcBef>
                <a:spcPts val="0"/>
              </a:spcBef>
              <a:buFont typeface="Arial" panose="020B0604020202020204" pitchFamily="34" charset="0"/>
              <a:buChar char="•"/>
            </a:pPr>
            <a:r>
              <a:rPr lang="en-GB" sz="2000" dirty="0"/>
              <a:t>Ask your child to put their fingers down and then say or hold up a number such as 3. Can they do it without counting? Can they do it using different fingers? Can they do it using fingers from two hands?</a:t>
            </a:r>
          </a:p>
          <a:p>
            <a:pPr>
              <a:lnSpc>
                <a:spcPct val="100000"/>
              </a:lnSpc>
              <a:spcBef>
                <a:spcPts val="0"/>
              </a:spcBef>
            </a:pPr>
            <a:r>
              <a:rPr lang="en-US" sz="2000" dirty="0"/>
              <a:t>Play board games with your child which involve moving along numbered tracks, such as ‘Snakes and Ladders’. Check that your child counts along the track correctly, moving one square for each number counted.</a:t>
            </a:r>
            <a:endParaRPr lang="en-GB" sz="2000" b="1" i="1" dirty="0"/>
          </a:p>
          <a:p>
            <a:pPr marL="0" indent="0">
              <a:lnSpc>
                <a:spcPct val="100000"/>
              </a:lnSpc>
              <a:spcBef>
                <a:spcPts val="0"/>
              </a:spcBef>
              <a:buNone/>
            </a:pPr>
            <a:endParaRPr lang="en-GB" sz="2000" b="1" i="1" dirty="0"/>
          </a:p>
          <a:p>
            <a:pPr marL="0" indent="0">
              <a:lnSpc>
                <a:spcPct val="100000"/>
              </a:lnSpc>
              <a:spcBef>
                <a:spcPts val="0"/>
              </a:spcBef>
              <a:buNone/>
            </a:pPr>
            <a:r>
              <a:rPr lang="en-GB" sz="2000" b="1" i="1" dirty="0"/>
              <a:t>Regular use of these simple ideas, whenever the opportunity arises, will improve your child’s maths. </a:t>
            </a:r>
            <a:endParaRPr lang="en-GB" sz="2000" dirty="0"/>
          </a:p>
          <a:p>
            <a:pPr marL="0" indent="0">
              <a:lnSpc>
                <a:spcPct val="100000"/>
              </a:lnSpc>
              <a:spcBef>
                <a:spcPts val="0"/>
              </a:spcBef>
              <a:buNone/>
            </a:pPr>
            <a:endParaRPr lang="en-GB" sz="2400" dirty="0"/>
          </a:p>
        </p:txBody>
      </p:sp>
    </p:spTree>
    <p:extLst>
      <p:ext uri="{BB962C8B-B14F-4D97-AF65-F5344CB8AC3E}">
        <p14:creationId xmlns:p14="http://schemas.microsoft.com/office/powerpoint/2010/main" val="2567868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a:xfrm>
            <a:off x="601034" y="430660"/>
            <a:ext cx="11077159" cy="982117"/>
          </a:xfrm>
        </p:spPr>
        <p:txBody>
          <a:bodyPr>
            <a:noAutofit/>
          </a:bodyPr>
          <a:lstStyle/>
          <a:p>
            <a:r>
              <a:rPr lang="en-GB" dirty="0">
                <a:latin typeface="Century Gothic" panose="020B0502020202020204" pitchFamily="34" charset="0"/>
              </a:rPr>
              <a:t>General tips that can make a difference in maths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022364"/>
            <a:ext cx="10972800" cy="4870548"/>
          </a:xfrm>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GB" sz="2000" dirty="0"/>
              <a:t>Notice when there are two amounts and one is more than the other, or they are the same. For example, I have 2 eyes and 2 ears, or I have more chips than peas.</a:t>
            </a:r>
          </a:p>
          <a:p>
            <a:pPr marL="342900" indent="-342900">
              <a:lnSpc>
                <a:spcPct val="100000"/>
              </a:lnSpc>
              <a:spcBef>
                <a:spcPts val="0"/>
              </a:spcBef>
              <a:buFont typeface="Arial" panose="020B0604020202020204" pitchFamily="34" charset="0"/>
              <a:buChar char="•"/>
            </a:pPr>
            <a:r>
              <a:rPr lang="en-GB" sz="2000" dirty="0"/>
              <a:t>Talk about and describe shapes you can see outside or around your home. For example, count corners, talk about straight/curved edges, flat/curved surfaces. If you have building blocks then talk about and describe the things that are built.</a:t>
            </a:r>
          </a:p>
          <a:p>
            <a:pPr marL="342900" indent="-342900">
              <a:lnSpc>
                <a:spcPct val="100000"/>
              </a:lnSpc>
              <a:spcBef>
                <a:spcPts val="0"/>
              </a:spcBef>
              <a:buFont typeface="Arial" panose="020B0604020202020204" pitchFamily="34" charset="0"/>
              <a:buChar char="•"/>
            </a:pPr>
            <a:r>
              <a:rPr lang="en-GB" sz="2000" dirty="0"/>
              <a:t>In the bath or at the sink, play with containers, pouring water, counting how many small pots are needed to fill the big container.</a:t>
            </a:r>
          </a:p>
          <a:p>
            <a:pPr>
              <a:lnSpc>
                <a:spcPct val="100000"/>
              </a:lnSpc>
              <a:spcBef>
                <a:spcPts val="0"/>
              </a:spcBef>
            </a:pPr>
            <a:r>
              <a:rPr lang="en-GB" sz="2000" dirty="0"/>
              <a:t>Encourage your child to draw a picture of their number work and explain their mark-making to you, for example, how many leaves they find on a walk. This doesn’t necessarily mean writing the numerals (1, 2, 3, 4… etc.).     </a:t>
            </a:r>
          </a:p>
          <a:p>
            <a:pPr marL="342900" indent="-342900">
              <a:lnSpc>
                <a:spcPct val="100000"/>
              </a:lnSpc>
              <a:spcBef>
                <a:spcPts val="0"/>
              </a:spcBef>
              <a:buFont typeface="Arial" panose="020B0604020202020204" pitchFamily="34" charset="0"/>
              <a:buChar char="•"/>
            </a:pPr>
            <a:r>
              <a:rPr lang="en-GB" sz="2000" dirty="0"/>
              <a:t>Sing counting songs and rhymes. You can find some on the internet, but children love it if you join in with them!</a:t>
            </a:r>
          </a:p>
          <a:p>
            <a:pPr marL="342900" indent="-342900">
              <a:lnSpc>
                <a:spcPct val="100000"/>
              </a:lnSpc>
              <a:spcBef>
                <a:spcPts val="0"/>
              </a:spcBef>
              <a:buFont typeface="Arial" panose="020B0604020202020204" pitchFamily="34" charset="0"/>
              <a:buChar char="•"/>
            </a:pPr>
            <a:r>
              <a:rPr lang="en-GB" sz="2000" dirty="0"/>
              <a:t>Make a deliberate maths mistake from time to time and ask your child to explain why you are wrong. For example, say that 4 is bigger than 5.</a:t>
            </a:r>
          </a:p>
          <a:p>
            <a:pPr marL="342900" indent="-342900">
              <a:lnSpc>
                <a:spcPct val="100000"/>
              </a:lnSpc>
              <a:spcBef>
                <a:spcPts val="0"/>
              </a:spcBef>
              <a:buFont typeface="Arial" panose="020B0604020202020204" pitchFamily="34" charset="0"/>
              <a:buChar char="•"/>
            </a:pPr>
            <a:endParaRPr lang="en-GB" sz="2000" dirty="0"/>
          </a:p>
          <a:p>
            <a:pPr marL="0" indent="0">
              <a:lnSpc>
                <a:spcPct val="100000"/>
              </a:lnSpc>
              <a:spcBef>
                <a:spcPts val="0"/>
              </a:spcBef>
              <a:buNone/>
            </a:pPr>
            <a:r>
              <a:rPr lang="en-GB" sz="2000" b="1" i="1" dirty="0"/>
              <a:t>Regular use of these simple ideas, whenever the opportunity arises, will improve your child’s maths. </a:t>
            </a:r>
            <a:endParaRPr lang="en-GB" sz="2000" dirty="0"/>
          </a:p>
          <a:p>
            <a:pPr marL="0" indent="0">
              <a:lnSpc>
                <a:spcPct val="100000"/>
              </a:lnSpc>
              <a:spcBef>
                <a:spcPts val="0"/>
              </a:spcBef>
              <a:buNone/>
            </a:pPr>
            <a:endParaRPr lang="en-GB" sz="2400" dirty="0"/>
          </a:p>
        </p:txBody>
      </p:sp>
    </p:spTree>
    <p:extLst>
      <p:ext uri="{BB962C8B-B14F-4D97-AF65-F5344CB8AC3E}">
        <p14:creationId xmlns:p14="http://schemas.microsoft.com/office/powerpoint/2010/main" val="400650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solidFill>
                  <a:srgbClr val="666666"/>
                </a:solidFill>
                <a:latin typeface="Century Gothic" panose="020B0502020202020204" pitchFamily="34" charset="0"/>
              </a:rPr>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lnSpc>
                <a:spcPct val="100000"/>
              </a:lnSpc>
              <a:spcBef>
                <a:spcPts val="0"/>
              </a:spcBef>
              <a:buNone/>
            </a:pPr>
            <a:r>
              <a:rPr lang="en-GB" b="1" dirty="0"/>
              <a:t>Number order</a:t>
            </a:r>
          </a:p>
          <a:p>
            <a:pPr marL="0" indent="0">
              <a:lnSpc>
                <a:spcPct val="100000"/>
              </a:lnSpc>
              <a:spcBef>
                <a:spcPts val="0"/>
              </a:spcBef>
              <a:buNone/>
            </a:pPr>
            <a:r>
              <a:rPr lang="en-US" dirty="0"/>
              <a:t>In this episode children hear and join in with the </a:t>
            </a:r>
            <a:r>
              <a:rPr lang="en-US" dirty="0" err="1"/>
              <a:t>Numberblocks</a:t>
            </a:r>
            <a:r>
              <a:rPr lang="en-US" dirty="0"/>
              <a:t> chanting and singing the numbers to five. When the </a:t>
            </a:r>
            <a:r>
              <a:rPr lang="en-US" dirty="0" err="1"/>
              <a:t>Numberblocks</a:t>
            </a:r>
            <a:r>
              <a:rPr lang="en-US" dirty="0"/>
              <a:t> get muddled and are in the wrong order, children can help put them right, putting the smaller numbers at the start of the line. When the </a:t>
            </a:r>
            <a:r>
              <a:rPr lang="en-US" dirty="0" err="1"/>
              <a:t>Numberblocks</a:t>
            </a:r>
            <a:r>
              <a:rPr lang="en-US" dirty="0"/>
              <a:t> are in the right order, they look like a staircase and their song sounds much better!</a:t>
            </a:r>
          </a:p>
        </p:txBody>
      </p:sp>
      <p:sp>
        <p:nvSpPr>
          <p:cNvPr id="6" name="TextBox 5">
            <a:extLst>
              <a:ext uri="{FF2B5EF4-FFF2-40B4-BE49-F238E27FC236}">
                <a16:creationId xmlns:a16="http://schemas.microsoft.com/office/drawing/2014/main" id="{A06423BF-091A-4ABE-8635-BD6B8F5F51DB}"/>
              </a:ext>
            </a:extLst>
          </p:cNvPr>
          <p:cNvSpPr txBox="1"/>
          <p:nvPr/>
        </p:nvSpPr>
        <p:spPr>
          <a:xfrm>
            <a:off x="618164" y="930787"/>
            <a:ext cx="9994871" cy="369332"/>
          </a:xfrm>
          <a:prstGeom prst="rect">
            <a:avLst/>
          </a:prstGeom>
          <a:noFill/>
        </p:spPr>
        <p:txBody>
          <a:bodyPr wrap="square">
            <a:spAutoFit/>
          </a:bodyPr>
          <a:lstStyle/>
          <a:p>
            <a:r>
              <a:rPr lang="en-GB" dirty="0"/>
              <a:t>To watch this episode, please go to</a:t>
            </a:r>
            <a:r>
              <a:rPr lang="en-GB" dirty="0">
                <a:hlinkClick r:id="rId3"/>
              </a:rPr>
              <a:t> </a:t>
            </a:r>
            <a:r>
              <a:rPr lang="en-GB" dirty="0">
                <a:hlinkClick r:id="rId4"/>
              </a:rPr>
              <a:t>BBC iPlayer - </a:t>
            </a:r>
            <a:r>
              <a:rPr lang="en-GB" dirty="0" err="1">
                <a:hlinkClick r:id="rId4"/>
              </a:rPr>
              <a:t>Numberblocks</a:t>
            </a:r>
            <a:r>
              <a:rPr lang="en-GB" dirty="0"/>
              <a:t>. Look for Series 1: Off we go!</a:t>
            </a:r>
          </a:p>
        </p:txBody>
      </p:sp>
    </p:spTree>
    <p:extLst>
      <p:ext uri="{BB962C8B-B14F-4D97-AF65-F5344CB8AC3E}">
        <p14:creationId xmlns:p14="http://schemas.microsoft.com/office/powerpoint/2010/main" val="2123406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a:xfrm>
            <a:off x="601035" y="430661"/>
            <a:ext cx="10972800" cy="601306"/>
          </a:xfrm>
        </p:spPr>
        <p:txBody>
          <a:bodyPr>
            <a:normAutofit/>
          </a:bodyPr>
          <a:lstStyle/>
          <a:p>
            <a:r>
              <a:rPr lang="en-GB" dirty="0">
                <a:solidFill>
                  <a:srgbClr val="666666"/>
                </a:solidFill>
                <a:latin typeface="Century Gothic" panose="020B0502020202020204" pitchFamily="34" charset="0"/>
              </a:rPr>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2"/>
            <a:ext cx="10972800" cy="4645888"/>
          </a:xfrm>
        </p:spPr>
        <p:txBody>
          <a:bodyPr vert="horz" lIns="91440" tIns="45720" rIns="91440" bIns="45720" rtlCol="0" anchor="t">
            <a:noAutofit/>
          </a:bodyPr>
          <a:lstStyle/>
          <a:p>
            <a:pPr>
              <a:lnSpc>
                <a:spcPct val="100000"/>
              </a:lnSpc>
              <a:spcBef>
                <a:spcPts val="0"/>
              </a:spcBef>
            </a:pPr>
            <a:r>
              <a:rPr lang="en-US" dirty="0"/>
              <a:t>Watch the episode together.</a:t>
            </a:r>
          </a:p>
          <a:p>
            <a:pPr>
              <a:lnSpc>
                <a:spcPct val="100000"/>
              </a:lnSpc>
              <a:spcBef>
                <a:spcPts val="0"/>
              </a:spcBef>
            </a:pPr>
            <a:r>
              <a:rPr lang="en-US" dirty="0"/>
              <a:t>Ask your child what they noticed and be interested in anything they have to say.</a:t>
            </a:r>
          </a:p>
          <a:p>
            <a:pPr>
              <a:lnSpc>
                <a:spcPct val="100000"/>
              </a:lnSpc>
              <a:spcBef>
                <a:spcPts val="0"/>
              </a:spcBef>
            </a:pPr>
            <a:r>
              <a:rPr lang="en-US" dirty="0"/>
              <a:t>Use the following pictures and activities to explore and talk about the maths involved.</a:t>
            </a:r>
            <a:endParaRPr lang="en-GB" dirty="0"/>
          </a:p>
        </p:txBody>
      </p:sp>
    </p:spTree>
    <p:extLst>
      <p:ext uri="{BB962C8B-B14F-4D97-AF65-F5344CB8AC3E}">
        <p14:creationId xmlns:p14="http://schemas.microsoft.com/office/powerpoint/2010/main" val="40294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D36B8F-18DE-486F-A20E-7ED071E3BFB9}"/>
              </a:ext>
            </a:extLst>
          </p:cNvPr>
          <p:cNvPicPr>
            <a:picLocks noChangeAspect="1"/>
          </p:cNvPicPr>
          <p:nvPr/>
        </p:nvPicPr>
        <p:blipFill>
          <a:blip r:embed="rId2"/>
          <a:stretch>
            <a:fillRect/>
          </a:stretch>
        </p:blipFill>
        <p:spPr>
          <a:xfrm>
            <a:off x="0" y="0"/>
            <a:ext cx="12196386" cy="6858000"/>
          </a:xfrm>
          <a:prstGeom prst="rect">
            <a:avLst/>
          </a:prstGeom>
        </p:spPr>
      </p:pic>
      <p:sp>
        <p:nvSpPr>
          <p:cNvPr id="7" name="Speech Bubble: Rectangle with Corners Rounded 6">
            <a:extLst>
              <a:ext uri="{FF2B5EF4-FFF2-40B4-BE49-F238E27FC236}">
                <a16:creationId xmlns:a16="http://schemas.microsoft.com/office/drawing/2014/main" id="{6C7905AB-1FAE-422C-BCD8-E2559522BBA3}"/>
              </a:ext>
            </a:extLst>
          </p:cNvPr>
          <p:cNvSpPr/>
          <p:nvPr/>
        </p:nvSpPr>
        <p:spPr>
          <a:xfrm>
            <a:off x="620145" y="665651"/>
            <a:ext cx="3052696" cy="1760692"/>
          </a:xfrm>
          <a:prstGeom prst="wedgeRoundRectCallout">
            <a:avLst>
              <a:gd name="adj1" fmla="val 33533"/>
              <a:gd name="adj2" fmla="val 79633"/>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entury Gothic" panose="020B0502020202020204" pitchFamily="34" charset="0"/>
              </a:rPr>
              <a:t>C</a:t>
            </a:r>
            <a:r>
              <a:rPr kumimoji="0" lang="en-GB" sz="2400" b="0" i="0" u="none" strike="noStrike" kern="0" cap="none" spc="0" normalizeH="0" baseline="0" noProof="0" dirty="0" err="1">
                <a:ln>
                  <a:noFill/>
                </a:ln>
                <a:solidFill>
                  <a:prstClr val="white"/>
                </a:solidFill>
                <a:effectLst/>
                <a:uLnTx/>
                <a:uFillTx/>
                <a:latin typeface="Century Gothic" panose="020B0502020202020204" pitchFamily="34" charset="0"/>
              </a:rPr>
              <a:t>ount</a:t>
            </a: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rPr>
              <a:t> up the </a:t>
            </a:r>
            <a:r>
              <a:rPr kumimoji="0" lang="en-GB" sz="2400" b="0" i="0" u="none" strike="noStrike" kern="0" cap="none" spc="0" normalizeH="0" baseline="0" noProof="0" dirty="0" err="1">
                <a:ln>
                  <a:noFill/>
                </a:ln>
                <a:solidFill>
                  <a:prstClr val="white"/>
                </a:solidFill>
                <a:effectLst/>
                <a:uLnTx/>
                <a:uFillTx/>
                <a:latin typeface="Century Gothic" panose="020B0502020202020204" pitchFamily="34" charset="0"/>
              </a:rPr>
              <a:t>Numberblock</a:t>
            </a: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rPr>
              <a:t> staircase with us…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white"/>
                </a:solidFill>
                <a:effectLst/>
                <a:uLnTx/>
                <a:uFillTx/>
                <a:latin typeface="Century Gothic" panose="020B0502020202020204" pitchFamily="34" charset="0"/>
              </a:rPr>
              <a:t>1, 2, 3, 4, 5</a:t>
            </a:r>
          </a:p>
        </p:txBody>
      </p:sp>
    </p:spTree>
    <p:extLst>
      <p:ext uri="{BB962C8B-B14F-4D97-AF65-F5344CB8AC3E}">
        <p14:creationId xmlns:p14="http://schemas.microsoft.com/office/powerpoint/2010/main" val="3129950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8C9A38-13EC-47DA-BACA-3F1FBDCD1AA7}"/>
              </a:ext>
            </a:extLst>
          </p:cNvPr>
          <p:cNvPicPr>
            <a:picLocks noChangeAspect="1"/>
          </p:cNvPicPr>
          <p:nvPr/>
        </p:nvPicPr>
        <p:blipFill>
          <a:blip r:embed="rId2"/>
          <a:stretch>
            <a:fillRect/>
          </a:stretch>
        </p:blipFill>
        <p:spPr>
          <a:xfrm>
            <a:off x="0" y="0"/>
            <a:ext cx="12198569" cy="6858000"/>
          </a:xfrm>
          <a:prstGeom prst="rect">
            <a:avLst/>
          </a:prstGeom>
        </p:spPr>
      </p:pic>
      <p:sp>
        <p:nvSpPr>
          <p:cNvPr id="3" name="Speech Bubble: Rectangle with Corners Rounded 2">
            <a:extLst>
              <a:ext uri="{FF2B5EF4-FFF2-40B4-BE49-F238E27FC236}">
                <a16:creationId xmlns:a16="http://schemas.microsoft.com/office/drawing/2014/main" id="{3D6A878B-603F-47A0-9382-3AE5CA52BFE3}"/>
              </a:ext>
            </a:extLst>
          </p:cNvPr>
          <p:cNvSpPr/>
          <p:nvPr/>
        </p:nvSpPr>
        <p:spPr>
          <a:xfrm>
            <a:off x="289560" y="793082"/>
            <a:ext cx="3248477" cy="2309882"/>
          </a:xfrm>
          <a:prstGeom prst="wedgeRoundRectCallout">
            <a:avLst>
              <a:gd name="adj1" fmla="val 83174"/>
              <a:gd name="adj2" fmla="val 37872"/>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entury Gothic" panose="020B0502020202020204" pitchFamily="34" charset="0"/>
              </a:rPr>
              <a:t>Can you help us get in the right order?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entury Gothic" panose="020B0502020202020204" pitchFamily="34" charset="0"/>
              </a:rPr>
              <a:t>Who must move?</a:t>
            </a:r>
          </a:p>
          <a:p>
            <a:pPr marL="0" marR="0" lvl="0" indent="0" defTabSz="914400" eaLnBrk="1" fontAlgn="auto" latinLnBrk="0" hangingPunct="1">
              <a:lnSpc>
                <a:spcPct val="100000"/>
              </a:lnSpc>
              <a:spcBef>
                <a:spcPts val="0"/>
              </a:spcBef>
              <a:spcAft>
                <a:spcPts val="0"/>
              </a:spcAft>
              <a:buClrTx/>
              <a:buSzTx/>
              <a:buFontTx/>
              <a:buNone/>
              <a:tabLst/>
              <a:defRPr/>
            </a:pPr>
            <a:r>
              <a:rPr lang="en-US" sz="2400" kern="0" dirty="0">
                <a:solidFill>
                  <a:prstClr val="white"/>
                </a:solidFill>
                <a:latin typeface="Century Gothic" panose="020B0502020202020204" pitchFamily="34" charset="0"/>
              </a:rPr>
              <a:t>Can you explain how you know?</a:t>
            </a:r>
            <a:endPar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Tree>
    <p:extLst>
      <p:ext uri="{BB962C8B-B14F-4D97-AF65-F5344CB8AC3E}">
        <p14:creationId xmlns:p14="http://schemas.microsoft.com/office/powerpoint/2010/main" val="2335691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204C70-6E63-4E4E-B0CE-BA2A1685E9A2}"/>
              </a:ext>
            </a:extLst>
          </p:cNvPr>
          <p:cNvPicPr>
            <a:picLocks noChangeAspect="1"/>
          </p:cNvPicPr>
          <p:nvPr/>
        </p:nvPicPr>
        <p:blipFill>
          <a:blip r:embed="rId2"/>
          <a:stretch>
            <a:fillRect/>
          </a:stretch>
        </p:blipFill>
        <p:spPr>
          <a:xfrm>
            <a:off x="-1" y="0"/>
            <a:ext cx="12198569" cy="6858000"/>
          </a:xfrm>
          <a:prstGeom prst="rect">
            <a:avLst/>
          </a:prstGeom>
        </p:spPr>
      </p:pic>
      <p:sp>
        <p:nvSpPr>
          <p:cNvPr id="3" name="Speech Bubble: Rectangle with Corners Rounded 2">
            <a:extLst>
              <a:ext uri="{FF2B5EF4-FFF2-40B4-BE49-F238E27FC236}">
                <a16:creationId xmlns:a16="http://schemas.microsoft.com/office/drawing/2014/main" id="{B9634C06-56C8-435C-85A8-431AA4A00642}"/>
              </a:ext>
            </a:extLst>
          </p:cNvPr>
          <p:cNvSpPr/>
          <p:nvPr/>
        </p:nvSpPr>
        <p:spPr>
          <a:xfrm>
            <a:off x="2137598" y="1397183"/>
            <a:ext cx="2177592" cy="1454607"/>
          </a:xfrm>
          <a:prstGeom prst="wedgeRoundRectCallout">
            <a:avLst>
              <a:gd name="adj1" fmla="val 83174"/>
              <a:gd name="adj2" fmla="val 37872"/>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entury Gothic" panose="020B0502020202020204" pitchFamily="34" charset="0"/>
              </a:rPr>
              <a:t>I am bigger than you, Three!</a:t>
            </a:r>
            <a:endPar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4" name="Speech Bubble: Rectangle with Corners Rounded 3">
            <a:extLst>
              <a:ext uri="{FF2B5EF4-FFF2-40B4-BE49-F238E27FC236}">
                <a16:creationId xmlns:a16="http://schemas.microsoft.com/office/drawing/2014/main" id="{0EECC88C-9229-4034-A656-2E3B7043BCBA}"/>
              </a:ext>
            </a:extLst>
          </p:cNvPr>
          <p:cNvSpPr/>
          <p:nvPr/>
        </p:nvSpPr>
        <p:spPr>
          <a:xfrm>
            <a:off x="6452788" y="554742"/>
            <a:ext cx="2177592" cy="1454607"/>
          </a:xfrm>
          <a:prstGeom prst="wedgeRoundRectCallout">
            <a:avLst>
              <a:gd name="adj1" fmla="val -17692"/>
              <a:gd name="adj2" fmla="val 96846"/>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entury Gothic" panose="020B0502020202020204" pitchFamily="34" charset="0"/>
              </a:rPr>
              <a:t>I am smaller than you, Four!</a:t>
            </a:r>
            <a:endPar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Tree>
    <p:extLst>
      <p:ext uri="{BB962C8B-B14F-4D97-AF65-F5344CB8AC3E}">
        <p14:creationId xmlns:p14="http://schemas.microsoft.com/office/powerpoint/2010/main" val="3203982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A0482D-B531-44C5-8E6D-ADE903CA3C5A}"/>
              </a:ext>
            </a:extLst>
          </p:cNvPr>
          <p:cNvPicPr>
            <a:picLocks noChangeAspect="1"/>
          </p:cNvPicPr>
          <p:nvPr/>
        </p:nvPicPr>
        <p:blipFill>
          <a:blip r:embed="rId2"/>
          <a:stretch>
            <a:fillRect/>
          </a:stretch>
        </p:blipFill>
        <p:spPr>
          <a:xfrm>
            <a:off x="0" y="0"/>
            <a:ext cx="12196386" cy="6858000"/>
          </a:xfrm>
          <a:prstGeom prst="rect">
            <a:avLst/>
          </a:prstGeom>
        </p:spPr>
      </p:pic>
      <p:sp>
        <p:nvSpPr>
          <p:cNvPr id="3" name="Speech Bubble: Rectangle with Corners Rounded 2">
            <a:extLst>
              <a:ext uri="{FF2B5EF4-FFF2-40B4-BE49-F238E27FC236}">
                <a16:creationId xmlns:a16="http://schemas.microsoft.com/office/drawing/2014/main" id="{BD288CB8-1DB4-4EAE-8B6F-161006F8F706}"/>
              </a:ext>
            </a:extLst>
          </p:cNvPr>
          <p:cNvSpPr/>
          <p:nvPr/>
        </p:nvSpPr>
        <p:spPr>
          <a:xfrm>
            <a:off x="620145" y="665651"/>
            <a:ext cx="2905480" cy="1760692"/>
          </a:xfrm>
          <a:prstGeom prst="wedgeRoundRectCallout">
            <a:avLst>
              <a:gd name="adj1" fmla="val 33533"/>
              <a:gd name="adj2" fmla="val 79633"/>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entury Gothic" panose="020B0502020202020204" pitchFamily="34" charset="0"/>
              </a:rPr>
              <a:t>That’s better!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entury Gothic" panose="020B0502020202020204" pitchFamily="34" charset="0"/>
              </a:rPr>
              <a:t>Back in the right order, now!</a:t>
            </a:r>
            <a:endPar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Tree>
    <p:extLst>
      <p:ext uri="{BB962C8B-B14F-4D97-AF65-F5344CB8AC3E}">
        <p14:creationId xmlns:p14="http://schemas.microsoft.com/office/powerpoint/2010/main" val="1442034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1476EB-603B-46FF-BB0A-E09EA51C58DB}"/>
              </a:ext>
            </a:extLst>
          </p:cNvPr>
          <p:cNvPicPr>
            <a:picLocks noChangeAspect="1"/>
          </p:cNvPicPr>
          <p:nvPr/>
        </p:nvPicPr>
        <p:blipFill rotWithShape="1">
          <a:blip r:embed="rId3"/>
          <a:srcRect l="585" t="585" r="1" b="1"/>
          <a:stretch/>
        </p:blipFill>
        <p:spPr>
          <a:xfrm>
            <a:off x="0" y="13342"/>
            <a:ext cx="12215812" cy="6844658"/>
          </a:xfrm>
          <a:prstGeom prst="rect">
            <a:avLst/>
          </a:prstGeom>
        </p:spPr>
      </p:pic>
      <p:sp>
        <p:nvSpPr>
          <p:cNvPr id="4" name="Rectangle 3">
            <a:extLst>
              <a:ext uri="{FF2B5EF4-FFF2-40B4-BE49-F238E27FC236}">
                <a16:creationId xmlns:a16="http://schemas.microsoft.com/office/drawing/2014/main" id="{895BCF2B-C7B8-46CB-89DF-5CD993BD3A4A}"/>
              </a:ext>
            </a:extLst>
          </p:cNvPr>
          <p:cNvSpPr/>
          <p:nvPr/>
        </p:nvSpPr>
        <p:spPr>
          <a:xfrm>
            <a:off x="4149304" y="6536447"/>
            <a:ext cx="3812967" cy="276999"/>
          </a:xfrm>
          <a:prstGeom prst="rect">
            <a:avLst/>
          </a:prstGeom>
        </p:spPr>
        <p:txBody>
          <a:bodyPr wrap="none">
            <a:spAutoFit/>
          </a:bodyPr>
          <a:lstStyle/>
          <a:p>
            <a:r>
              <a:rPr lang="en-GB" sz="1200" i="1" dirty="0">
                <a:solidFill>
                  <a:srgbClr val="969798"/>
                </a:solidFill>
                <a:latin typeface="+mj-lt"/>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latin typeface="+mj-lt"/>
            </a:endParaRPr>
          </a:p>
        </p:txBody>
      </p:sp>
    </p:spTree>
    <p:extLst>
      <p:ext uri="{BB962C8B-B14F-4D97-AF65-F5344CB8AC3E}">
        <p14:creationId xmlns:p14="http://schemas.microsoft.com/office/powerpoint/2010/main" val="2165629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D36B8F-18DE-486F-A20E-7ED071E3BFB9}"/>
              </a:ext>
            </a:extLst>
          </p:cNvPr>
          <p:cNvPicPr>
            <a:picLocks noChangeAspect="1"/>
          </p:cNvPicPr>
          <p:nvPr/>
        </p:nvPicPr>
        <p:blipFill>
          <a:blip r:embed="rId2"/>
          <a:stretch>
            <a:fillRect/>
          </a:stretch>
        </p:blipFill>
        <p:spPr>
          <a:xfrm>
            <a:off x="0" y="0"/>
            <a:ext cx="12196386" cy="6858000"/>
          </a:xfrm>
          <a:prstGeom prst="rect">
            <a:avLst/>
          </a:prstGeom>
        </p:spPr>
      </p:pic>
      <p:sp>
        <p:nvSpPr>
          <p:cNvPr id="7" name="Speech Bubble: Rectangle with Corners Rounded 6">
            <a:extLst>
              <a:ext uri="{FF2B5EF4-FFF2-40B4-BE49-F238E27FC236}">
                <a16:creationId xmlns:a16="http://schemas.microsoft.com/office/drawing/2014/main" id="{6C7905AB-1FAE-422C-BCD8-E2559522BBA3}"/>
              </a:ext>
            </a:extLst>
          </p:cNvPr>
          <p:cNvSpPr/>
          <p:nvPr/>
        </p:nvSpPr>
        <p:spPr>
          <a:xfrm>
            <a:off x="3161465" y="523148"/>
            <a:ext cx="3052696" cy="1760692"/>
          </a:xfrm>
          <a:prstGeom prst="wedgeRoundRectCallout">
            <a:avLst>
              <a:gd name="adj1" fmla="val 33533"/>
              <a:gd name="adj2" fmla="val 79633"/>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prstClr val="white"/>
                </a:solidFill>
                <a:effectLst/>
                <a:uLnTx/>
                <a:uFillTx/>
                <a:latin typeface="Century Gothic" panose="020B0502020202020204" pitchFamily="34" charset="0"/>
              </a:rPr>
              <a:t>It was Four who was missing. </a:t>
            </a:r>
          </a:p>
          <a:p>
            <a:pPr marL="0" marR="0" lvl="0" indent="0" defTabSz="914400" eaLnBrk="1" fontAlgn="auto" latinLnBrk="0" hangingPunct="1">
              <a:lnSpc>
                <a:spcPct val="100000"/>
              </a:lnSpc>
              <a:spcBef>
                <a:spcPts val="0"/>
              </a:spcBef>
              <a:spcAft>
                <a:spcPts val="0"/>
              </a:spcAft>
              <a:buClrTx/>
              <a:buSzTx/>
              <a:buFontTx/>
              <a:buNone/>
              <a:tabLst/>
              <a:defRPr/>
            </a:pPr>
            <a:r>
              <a:rPr lang="en-US" sz="2400" kern="0" dirty="0">
                <a:solidFill>
                  <a:prstClr val="white"/>
                </a:solidFill>
                <a:latin typeface="Century Gothic" panose="020B0502020202020204" pitchFamily="34" charset="0"/>
              </a:rPr>
              <a:t> </a:t>
            </a:r>
            <a:endParaRPr kumimoji="0" lang="en-GB" sz="2400" i="0" u="none" strike="noStrike" kern="0" cap="none" spc="0" normalizeH="0" baseline="0" noProof="0" dirty="0">
              <a:ln>
                <a:noFill/>
              </a:ln>
              <a:solidFill>
                <a:prstClr val="white"/>
              </a:solidFill>
              <a:effectLst/>
              <a:uLnTx/>
              <a:uFillTx/>
              <a:latin typeface="Century Gothic" panose="020B0502020202020204" pitchFamily="34" charset="0"/>
            </a:endParaRPr>
          </a:p>
        </p:txBody>
      </p:sp>
    </p:spTree>
    <p:extLst>
      <p:ext uri="{BB962C8B-B14F-4D97-AF65-F5344CB8AC3E}">
        <p14:creationId xmlns:p14="http://schemas.microsoft.com/office/powerpoint/2010/main" val="421792449"/>
      </p:ext>
    </p:extLst>
  </p:cSld>
  <p:clrMapOvr>
    <a:masterClrMapping/>
  </p:clrMapOvr>
</p:sld>
</file>

<file path=ppt/theme/theme1.xml><?xml version="1.0" encoding="utf-8"?>
<a:theme xmlns:a="http://schemas.openxmlformats.org/drawingml/2006/main" name="3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7" ma:contentTypeDescription="Create a new document." ma:contentTypeScope="" ma:versionID="df52ed4b2f97e3b252f586a381cead53">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d573479421975dce318fbd9b57d95ab1"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9E6FC4-CD24-4213-B870-9ED43E135DA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CC68516-5F9D-4AB6-BDC7-7425A1407048}">
  <ds:schemaRefs>
    <ds:schemaRef ds:uri="http://schemas.microsoft.com/sharepoint/v3/contenttype/forms"/>
  </ds:schemaRefs>
</ds:datastoreItem>
</file>

<file path=customXml/itemProps3.xml><?xml version="1.0" encoding="utf-8"?>
<ds:datastoreItem xmlns:ds="http://schemas.openxmlformats.org/officeDocument/2006/customXml" ds:itemID="{92EFE39A-F5C1-4F72-81EF-4887542CE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4840</TotalTime>
  <Words>887</Words>
  <Application>Microsoft Office PowerPoint</Application>
  <PresentationFormat>Widescreen</PresentationFormat>
  <Paragraphs>55</Paragraphs>
  <Slides>12</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Century Gothic</vt:lpstr>
      <vt:lpstr>3_Custom Design</vt:lpstr>
      <vt:lpstr>PowerPoint Presentation</vt:lpstr>
      <vt:lpstr>Maths in the Episode</vt:lpstr>
      <vt:lpstr>Talk and discuss together</vt:lpstr>
      <vt:lpstr>PowerPoint Presentation</vt:lpstr>
      <vt:lpstr>PowerPoint Presentation</vt:lpstr>
      <vt:lpstr>PowerPoint Presentation</vt:lpstr>
      <vt:lpstr>PowerPoint Presentation</vt:lpstr>
      <vt:lpstr>PowerPoint Presentation</vt:lpstr>
      <vt:lpstr>PowerPoint Presentation</vt:lpstr>
      <vt:lpstr>Around the home </vt:lpstr>
      <vt:lpstr>General tips that can make a difference in maths</vt:lpstr>
      <vt:lpstr>General tips that can make a difference in maths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Benson</dc:creator>
  <cp:lastModifiedBy>Liam Benson</cp:lastModifiedBy>
  <cp:revision>377</cp:revision>
  <dcterms:created xsi:type="dcterms:W3CDTF">2018-02-20T10:26:52Z</dcterms:created>
  <dcterms:modified xsi:type="dcterms:W3CDTF">2021-02-22T11:10:03Z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ies>
</file>