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4"/>
  </p:sldMasterIdLst>
  <p:notesMasterIdLst>
    <p:notesMasterId r:id="rId20"/>
  </p:notesMasterIdLst>
  <p:sldIdLst>
    <p:sldId id="465" r:id="rId5"/>
    <p:sldId id="258" r:id="rId6"/>
    <p:sldId id="470" r:id="rId7"/>
    <p:sldId id="469" r:id="rId8"/>
    <p:sldId id="494" r:id="rId9"/>
    <p:sldId id="493" r:id="rId10"/>
    <p:sldId id="492" r:id="rId11"/>
    <p:sldId id="491" r:id="rId12"/>
    <p:sldId id="476" r:id="rId13"/>
    <p:sldId id="490" r:id="rId14"/>
    <p:sldId id="489" r:id="rId15"/>
    <p:sldId id="495" r:id="rId16"/>
    <p:sldId id="453" r:id="rId17"/>
    <p:sldId id="466" r:id="rId18"/>
    <p:sldId id="48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666666"/>
    <a:srgbClr val="99FCFB"/>
    <a:srgbClr val="EB2BA1"/>
    <a:srgbClr val="F1D20B"/>
    <a:srgbClr val="FE9327"/>
    <a:srgbClr val="5829BE"/>
    <a:srgbClr val="45DD00"/>
    <a:srgbClr val="007195"/>
    <a:srgbClr val="EDEF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5F2D42-33B1-4BF7-8742-CDFD690C6DCB}" v="1" dt="2021-02-17T12:22:01.9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85" autoAdjust="0"/>
    <p:restoredTop sz="81909" autoAdjust="0"/>
  </p:normalViewPr>
  <p:slideViewPr>
    <p:cSldViewPr snapToGrid="0">
      <p:cViewPr varScale="1">
        <p:scale>
          <a:sx n="93" d="100"/>
          <a:sy n="93" d="100"/>
        </p:scale>
        <p:origin x="1446" y="90"/>
      </p:cViewPr>
      <p:guideLst>
        <p:guide orient="horz" pos="2160"/>
        <p:guide pos="3840"/>
      </p:guideLst>
    </p:cSldViewPr>
  </p:slideViewPr>
  <p:notesTextViewPr>
    <p:cViewPr>
      <p:scale>
        <a:sx n="1" d="1"/>
        <a:sy n="1" d="1"/>
      </p:scale>
      <p:origin x="0" y="0"/>
    </p:cViewPr>
  </p:notesTextViewPr>
  <p:sorterViewPr>
    <p:cViewPr>
      <p:scale>
        <a:sx n="100" d="100"/>
        <a:sy n="100" d="100"/>
      </p:scale>
      <p:origin x="0" y="-12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325D1-368B-4704-8335-E0A9881D4FDC}" type="datetimeFigureOut">
              <a:rPr lang="en-GB" smtClean="0"/>
              <a:t>22/02/2021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909DB-13D6-45F7-9022-56565D11BD24}" type="slidenum">
              <a:rPr lang="en-GB" smtClean="0"/>
              <a:t>‹#›</a:t>
            </a:fld>
            <a:endParaRPr lang="en-GB" dirty="0"/>
          </a:p>
        </p:txBody>
      </p:sp>
    </p:spTree>
    <p:extLst>
      <p:ext uri="{BB962C8B-B14F-4D97-AF65-F5344CB8AC3E}">
        <p14:creationId xmlns:p14="http://schemas.microsoft.com/office/powerpoint/2010/main" val="249616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a:t>
            </a:fld>
            <a:endParaRPr lang="en-GB" dirty="0"/>
          </a:p>
        </p:txBody>
      </p:sp>
    </p:spTree>
    <p:extLst>
      <p:ext uri="{BB962C8B-B14F-4D97-AF65-F5344CB8AC3E}">
        <p14:creationId xmlns:p14="http://schemas.microsoft.com/office/powerpoint/2010/main" val="924138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2</a:t>
            </a:fld>
            <a:endParaRPr lang="en-GB" dirty="0"/>
          </a:p>
        </p:txBody>
      </p:sp>
    </p:spTree>
    <p:extLst>
      <p:ext uri="{BB962C8B-B14F-4D97-AF65-F5344CB8AC3E}">
        <p14:creationId xmlns:p14="http://schemas.microsoft.com/office/powerpoint/2010/main" val="2789480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3</a:t>
            </a:fld>
            <a:endParaRPr lang="en-GB" dirty="0"/>
          </a:p>
        </p:txBody>
      </p:sp>
    </p:spTree>
    <p:extLst>
      <p:ext uri="{BB962C8B-B14F-4D97-AF65-F5344CB8AC3E}">
        <p14:creationId xmlns:p14="http://schemas.microsoft.com/office/powerpoint/2010/main" val="432256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13</a:t>
            </a:fld>
            <a:endParaRPr lang="en-GB" dirty="0"/>
          </a:p>
        </p:txBody>
      </p:sp>
    </p:spTree>
    <p:extLst>
      <p:ext uri="{BB962C8B-B14F-4D97-AF65-F5344CB8AC3E}">
        <p14:creationId xmlns:p14="http://schemas.microsoft.com/office/powerpoint/2010/main" val="3901190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14</a:t>
            </a:fld>
            <a:endParaRPr lang="en-GB" dirty="0"/>
          </a:p>
        </p:txBody>
      </p:sp>
    </p:spTree>
    <p:extLst>
      <p:ext uri="{BB962C8B-B14F-4D97-AF65-F5344CB8AC3E}">
        <p14:creationId xmlns:p14="http://schemas.microsoft.com/office/powerpoint/2010/main" val="227810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15</a:t>
            </a:fld>
            <a:endParaRPr lang="en-GB" dirty="0"/>
          </a:p>
        </p:txBody>
      </p:sp>
    </p:spTree>
    <p:extLst>
      <p:ext uri="{BB962C8B-B14F-4D97-AF65-F5344CB8AC3E}">
        <p14:creationId xmlns:p14="http://schemas.microsoft.com/office/powerpoint/2010/main" val="2287158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2">
            <a:extLst>
              <a:ext uri="{FF2B5EF4-FFF2-40B4-BE49-F238E27FC236}">
                <a16:creationId xmlns:a16="http://schemas.microsoft.com/office/drawing/2014/main" id="{F3FDD1C4-680A-44A1-9D44-A47BC8DACBA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3711C93-9256-466D-8867-F7FBA8AD6463}"/>
              </a:ext>
            </a:extLst>
          </p:cNvPr>
          <p:cNvSpPr txBox="1"/>
          <p:nvPr userDrawn="1"/>
        </p:nvSpPr>
        <p:spPr>
          <a:xfrm>
            <a:off x="622301" y="1799485"/>
            <a:ext cx="6049764" cy="646331"/>
          </a:xfrm>
          <a:prstGeom prst="rect">
            <a:avLst/>
          </a:prstGeom>
          <a:noFill/>
        </p:spPr>
        <p:txBody>
          <a:bodyPr wrap="square" rtlCol="0">
            <a:spAutoFit/>
          </a:bodyPr>
          <a:lstStyle/>
          <a:p>
            <a:r>
              <a:rPr lang="en-GB" sz="3600" b="1" dirty="0" err="1">
                <a:solidFill>
                  <a:schemeClr val="bg1"/>
                </a:solidFill>
                <a:latin typeface="Century Gothic" panose="020B0502020202020204" pitchFamily="34" charset="0"/>
              </a:rPr>
              <a:t>Numberblocks</a:t>
            </a:r>
            <a:endParaRPr lang="en-GB" sz="3600" b="1" dirty="0">
              <a:solidFill>
                <a:schemeClr val="bg1"/>
              </a:solidFill>
              <a:latin typeface="Century Gothic" panose="020B0502020202020204" pitchFamily="34" charset="0"/>
            </a:endParaRPr>
          </a:p>
        </p:txBody>
      </p:sp>
      <p:sp>
        <p:nvSpPr>
          <p:cNvPr id="44037" name="Rectangle 5"/>
          <p:cNvSpPr>
            <a:spLocks noGrp="1" noChangeArrowheads="1"/>
          </p:cNvSpPr>
          <p:nvPr>
            <p:ph type="subTitle" idx="1" hasCustomPrompt="1"/>
          </p:nvPr>
        </p:nvSpPr>
        <p:spPr>
          <a:xfrm>
            <a:off x="609602" y="3174780"/>
            <a:ext cx="6062463" cy="923525"/>
          </a:xfrm>
        </p:spPr>
        <p:txBody>
          <a:bodyPr>
            <a:normAutofit/>
          </a:bodyPr>
          <a:lstStyle>
            <a:lvl1pPr marL="0" indent="0">
              <a:buNone/>
              <a:defRPr sz="2400">
                <a:solidFill>
                  <a:schemeClr val="bg1"/>
                </a:solidFill>
                <a:latin typeface="Century Gothic" panose="020B0502020202020204" pitchFamily="34" charset="0"/>
                <a:cs typeface="Arial" panose="020B0604020202020204" pitchFamily="34" charset="0"/>
              </a:defRPr>
            </a:lvl1pPr>
          </a:lstStyle>
          <a:p>
            <a:pPr lvl="0"/>
            <a:r>
              <a:rPr lang="en-GB" noProof="0" dirty="0"/>
              <a:t>Series [xx] Episode [xx]</a:t>
            </a:r>
          </a:p>
          <a:p>
            <a:pPr lvl="0"/>
            <a:r>
              <a:rPr lang="en-GB" noProof="0" dirty="0"/>
              <a:t>[Name]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latin typeface="Century Gothic" panose="020B0502020202020204" pitchFamily="34" charset="0"/>
              </a:defRPr>
            </a:lvl1pPr>
          </a:lstStyle>
          <a:p>
            <a:pPr fontAlgn="base">
              <a:spcBef>
                <a:spcPct val="20000"/>
              </a:spcBef>
              <a:spcAft>
                <a:spcPct val="0"/>
              </a:spcAft>
              <a:buClr>
                <a:srgbClr val="00628C"/>
              </a:buClr>
              <a:buFont typeface="Arial" panose="020B0604020202020204" pitchFamily="34" charset="0"/>
              <a:buNone/>
              <a:defRPr/>
            </a:pPr>
            <a:r>
              <a:rPr lang="en-GB" dirty="0">
                <a:solidFill>
                  <a:srgbClr val="99CCCC"/>
                </a:solidFill>
              </a:rPr>
              <a:t>February 2021</a:t>
            </a:r>
            <a:endParaRPr lang="en-GB" dirty="0">
              <a:solidFill>
                <a:srgbClr val="99CCCC"/>
              </a:solidFill>
              <a:latin typeface="Century Gothic" panose="020B0502020202020204" pitchFamily="34" charset="0"/>
            </a:endParaRPr>
          </a:p>
        </p:txBody>
      </p:sp>
      <p:sp>
        <p:nvSpPr>
          <p:cNvPr id="5" name="TextBox 4">
            <a:extLst>
              <a:ext uri="{FF2B5EF4-FFF2-40B4-BE49-F238E27FC236}">
                <a16:creationId xmlns:a16="http://schemas.microsoft.com/office/drawing/2014/main" id="{B465E605-7CFD-4C28-A30E-0D08D815CEE1}"/>
              </a:ext>
            </a:extLst>
          </p:cNvPr>
          <p:cNvSpPr txBox="1"/>
          <p:nvPr userDrawn="1"/>
        </p:nvSpPr>
        <p:spPr>
          <a:xfrm>
            <a:off x="622301" y="2660621"/>
            <a:ext cx="6049764" cy="461665"/>
          </a:xfrm>
          <a:prstGeom prst="rect">
            <a:avLst/>
          </a:prstGeom>
          <a:noFill/>
        </p:spPr>
        <p:txBody>
          <a:bodyPr wrap="square" rtlCol="0">
            <a:spAutoFit/>
          </a:bodyPr>
          <a:lstStyle/>
          <a:p>
            <a:r>
              <a:rPr lang="en-GB" sz="2400" dirty="0">
                <a:solidFill>
                  <a:schemeClr val="bg1"/>
                </a:solidFill>
                <a:latin typeface="Century Gothic" panose="020B0502020202020204" pitchFamily="34" charset="0"/>
              </a:rPr>
              <a:t>Learning at home</a:t>
            </a:r>
          </a:p>
        </p:txBody>
      </p:sp>
      <p:sp>
        <p:nvSpPr>
          <p:cNvPr id="14" name="TextBox 13">
            <a:extLst>
              <a:ext uri="{FF2B5EF4-FFF2-40B4-BE49-F238E27FC236}">
                <a16:creationId xmlns:a16="http://schemas.microsoft.com/office/drawing/2014/main" id="{CAB57386-3436-490F-BC20-FF48C6A7A4DE}"/>
              </a:ext>
            </a:extLst>
          </p:cNvPr>
          <p:cNvSpPr txBox="1"/>
          <p:nvPr userDrawn="1"/>
        </p:nvSpPr>
        <p:spPr>
          <a:xfrm>
            <a:off x="609593" y="473825"/>
            <a:ext cx="5557355" cy="261610"/>
          </a:xfrm>
          <a:prstGeom prst="rect">
            <a:avLst/>
          </a:prstGeom>
          <a:noFill/>
        </p:spPr>
        <p:txBody>
          <a:bodyPr wrap="square" rtlCol="0">
            <a:spAutoFit/>
          </a:bodyPr>
          <a:lstStyle/>
          <a:p>
            <a:pPr>
              <a:buNone/>
            </a:pPr>
            <a:r>
              <a:rPr lang="en-GB" sz="1100" b="1" dirty="0">
                <a:solidFill>
                  <a:srgbClr val="FBF5D4"/>
                </a:solidFill>
                <a:latin typeface="+mj-lt"/>
                <a:cs typeface="Arial" panose="020B0604020202020204" pitchFamily="34" charset="0"/>
              </a:rPr>
              <a:t>Resources to support parents 2020/21</a:t>
            </a:r>
          </a:p>
        </p:txBody>
      </p:sp>
      <p:cxnSp>
        <p:nvCxnSpPr>
          <p:cNvPr id="15" name="Straight Connector 14">
            <a:extLst>
              <a:ext uri="{FF2B5EF4-FFF2-40B4-BE49-F238E27FC236}">
                <a16:creationId xmlns:a16="http://schemas.microsoft.com/office/drawing/2014/main" id="{5E24EAA1-2115-4066-A59F-8CEF414119CA}"/>
              </a:ext>
            </a:extLst>
          </p:cNvPr>
          <p:cNvCxnSpPr>
            <a:cxnSpLocks/>
          </p:cNvCxnSpPr>
          <p:nvPr userDrawn="1"/>
        </p:nvCxnSpPr>
        <p:spPr bwMode="auto">
          <a:xfrm rot="5400000">
            <a:off x="1285150" y="27902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7642296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1035" y="430660"/>
            <a:ext cx="10972800" cy="982117"/>
          </a:xfrm>
        </p:spPr>
        <p:txBody>
          <a:bodyPr anchor="t"/>
          <a:lstStyle>
            <a:lvl1pPr>
              <a:defRPr>
                <a:solidFill>
                  <a:srgbClr val="585858"/>
                </a:solidFill>
                <a:latin typeface="Century Gothic" panose="020B0502020202020204" pitchFamily="34" charset="0"/>
                <a:cs typeface="Arial" panose="020B0604020202020204" pitchFamily="34" charset="0"/>
              </a:defRPr>
            </a:lvl1pPr>
          </a:lstStyle>
          <a:p>
            <a:r>
              <a:rPr lang="en-US" dirty="0"/>
              <a:t>[Subtitle]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mj-lt"/>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mj-lt"/>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mj-lt"/>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mj-lt"/>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4DB3256F-83C8-4422-BB4B-79DB90083B87}" type="slidenum">
              <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a:t>
            </a:fld>
            <a:endParaRPr kumimoji="0" lang="en-GB" altLang="en-US"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04109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17676465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52CA6C61-5C46-4CCD-83FB-18DE309C7599}" type="datetimeFigureOut">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22/02/2021</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3A4A998D-6F83-4D71-AA77-13FC1A139956}" type="slidenum">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10621944"/>
      </p:ext>
    </p:extLst>
  </p:cSld>
  <p:clrMap bg1="lt1" tx1="dk1" bg2="lt2" tx2="dk2" accent1="accent1" accent2="accent2" accent3="accent3" accent4="accent4" accent5="accent5" accent6="accent6" hlink="hlink" folHlink="folHlink"/>
  <p:sldLayoutIdLst>
    <p:sldLayoutId id="2147483692" r:id="rId1"/>
    <p:sldLayoutId id="2147483694" r:id="rId2"/>
    <p:sldLayoutId id="2147483674" r:id="rId3"/>
  </p:sldLayoutIdLst>
  <p:txStyles>
    <p:titleStyle>
      <a:lvl1pPr algn="l" defTabSz="914400" rtl="0" eaLnBrk="1" latinLnBrk="0" hangingPunct="1">
        <a:lnSpc>
          <a:spcPct val="90000"/>
        </a:lnSpc>
        <a:spcBef>
          <a:spcPct val="0"/>
        </a:spcBef>
        <a:buNone/>
        <a:defRPr sz="3600" b="1" kern="1200">
          <a:solidFill>
            <a:srgbClr val="585858"/>
          </a:solidFill>
          <a:latin typeface="Century Gothic" panose="020B0502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mj-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bbc.co.uk/iplayer/episodes/b08bzfnh/numberblocks?seriesId=b0bl5v3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F9EA57FC-A9A7-4583-8BAB-1E977B7799B1}"/>
              </a:ext>
            </a:extLst>
          </p:cNvPr>
          <p:cNvSpPr>
            <a:spLocks noGrp="1"/>
          </p:cNvSpPr>
          <p:nvPr>
            <p:ph type="subTitle" idx="1"/>
          </p:nvPr>
        </p:nvSpPr>
        <p:spPr/>
        <p:txBody>
          <a:bodyPr/>
          <a:lstStyle/>
          <a:p>
            <a:r>
              <a:rPr lang="en-US" dirty="0"/>
              <a:t>Series 1 Episode 12</a:t>
            </a:r>
          </a:p>
          <a:p>
            <a:r>
              <a:rPr lang="en-US" dirty="0"/>
              <a:t>The Whole of Me</a:t>
            </a:r>
            <a:endParaRPr lang="en-GB" dirty="0"/>
          </a:p>
        </p:txBody>
      </p:sp>
      <p:pic>
        <p:nvPicPr>
          <p:cNvPr id="4" name="Picture 3">
            <a:extLst>
              <a:ext uri="{FF2B5EF4-FFF2-40B4-BE49-F238E27FC236}">
                <a16:creationId xmlns:a16="http://schemas.microsoft.com/office/drawing/2014/main" id="{A3011BB7-6368-4EC1-982D-FEC9885386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7960" y="1949602"/>
            <a:ext cx="3965413" cy="2090477"/>
          </a:xfrm>
          <a:prstGeom prst="rect">
            <a:avLst/>
          </a:prstGeom>
        </p:spPr>
      </p:pic>
    </p:spTree>
    <p:extLst>
      <p:ext uri="{BB962C8B-B14F-4D97-AF65-F5344CB8AC3E}">
        <p14:creationId xmlns:p14="http://schemas.microsoft.com/office/powerpoint/2010/main" val="2354220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0F759A-F5CA-4EE1-83B6-8087282270BF}"/>
              </a:ext>
            </a:extLst>
          </p:cNvPr>
          <p:cNvPicPr>
            <a:picLocks noChangeAspect="1"/>
          </p:cNvPicPr>
          <p:nvPr/>
        </p:nvPicPr>
        <p:blipFill>
          <a:blip r:embed="rId2"/>
          <a:stretch>
            <a:fillRect/>
          </a:stretch>
        </p:blipFill>
        <p:spPr>
          <a:xfrm>
            <a:off x="0" y="0"/>
            <a:ext cx="12192000" cy="6890446"/>
          </a:xfrm>
          <a:prstGeom prst="rect">
            <a:avLst/>
          </a:prstGeom>
        </p:spPr>
      </p:pic>
      <p:sp>
        <p:nvSpPr>
          <p:cNvPr id="3" name="Speech Bubble: Rectangle with Corners Rounded 2">
            <a:extLst>
              <a:ext uri="{FF2B5EF4-FFF2-40B4-BE49-F238E27FC236}">
                <a16:creationId xmlns:a16="http://schemas.microsoft.com/office/drawing/2014/main" id="{B6CF440E-5E2B-464C-BBF4-2C47286C8FDE}"/>
              </a:ext>
            </a:extLst>
          </p:cNvPr>
          <p:cNvSpPr/>
          <p:nvPr/>
        </p:nvSpPr>
        <p:spPr>
          <a:xfrm>
            <a:off x="9253333" y="329938"/>
            <a:ext cx="2624439" cy="2564091"/>
          </a:xfrm>
          <a:prstGeom prst="wedgeRoundRectCallout">
            <a:avLst>
              <a:gd name="adj1" fmla="val -31210"/>
              <a:gd name="adj2" fmla="val 67148"/>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entury Gothic" panose="020B0502020202020204" pitchFamily="34" charset="0"/>
              </a:rPr>
              <a:t>I can split into two and two </a:t>
            </a:r>
            <a:r>
              <a:rPr kumimoji="0" lang="en-US" sz="2400" b="1" i="0" u="none" strike="noStrike" kern="0" cap="none" spc="0" normalizeH="0" baseline="0" noProof="0" dirty="0">
                <a:ln>
                  <a:noFill/>
                </a:ln>
                <a:solidFill>
                  <a:prstClr val="white"/>
                </a:solidFill>
                <a:effectLst/>
                <a:uLnTx/>
                <a:uFillTx/>
                <a:latin typeface="Century Gothic" panose="020B0502020202020204" pitchFamily="34" charset="0"/>
              </a:rPr>
              <a:t>or</a:t>
            </a:r>
            <a:r>
              <a:rPr kumimoji="0" lang="en-US" sz="2400" b="0" i="0" u="none" strike="noStrike" kern="0" cap="none" spc="0" normalizeH="0" baseline="0" noProof="0" dirty="0">
                <a:ln>
                  <a:noFill/>
                </a:ln>
                <a:solidFill>
                  <a:prstClr val="white"/>
                </a:solidFill>
                <a:effectLst/>
                <a:uLnTx/>
                <a:uFillTx/>
                <a:latin typeface="Century Gothic" panose="020B0502020202020204" pitchFamily="34" charset="0"/>
              </a:rPr>
              <a:t> three and one!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entury Gothic" panose="020B0502020202020204" pitchFamily="34" charset="0"/>
              </a:rPr>
              <a:t>The whole of me is four!</a:t>
            </a:r>
            <a:endParaRPr kumimoji="0" lang="en-GB" sz="24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Tree>
    <p:extLst>
      <p:ext uri="{BB962C8B-B14F-4D97-AF65-F5344CB8AC3E}">
        <p14:creationId xmlns:p14="http://schemas.microsoft.com/office/powerpoint/2010/main" val="3528034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472B231-2C06-4262-B6A8-0FE9AE2636D1}"/>
              </a:ext>
            </a:extLst>
          </p:cNvPr>
          <p:cNvPicPr>
            <a:picLocks noChangeAspect="1"/>
          </p:cNvPicPr>
          <p:nvPr/>
        </p:nvPicPr>
        <p:blipFill>
          <a:blip r:embed="rId2"/>
          <a:stretch>
            <a:fillRect/>
          </a:stretch>
        </p:blipFill>
        <p:spPr>
          <a:xfrm>
            <a:off x="0" y="0"/>
            <a:ext cx="12192000" cy="6882774"/>
          </a:xfrm>
          <a:prstGeom prst="rect">
            <a:avLst/>
          </a:prstGeom>
        </p:spPr>
      </p:pic>
      <p:sp>
        <p:nvSpPr>
          <p:cNvPr id="5" name="Speech Bubble: Rectangle with Corners Rounded 4">
            <a:extLst>
              <a:ext uri="{FF2B5EF4-FFF2-40B4-BE49-F238E27FC236}">
                <a16:creationId xmlns:a16="http://schemas.microsoft.com/office/drawing/2014/main" id="{71916E1F-A52A-414E-8B86-733B0F9A6EE8}"/>
              </a:ext>
            </a:extLst>
          </p:cNvPr>
          <p:cNvSpPr/>
          <p:nvPr/>
        </p:nvSpPr>
        <p:spPr>
          <a:xfrm>
            <a:off x="9291040" y="395926"/>
            <a:ext cx="2624439" cy="2017337"/>
          </a:xfrm>
          <a:prstGeom prst="wedgeRoundRectCallout">
            <a:avLst>
              <a:gd name="adj1" fmla="val -98820"/>
              <a:gd name="adj2" fmla="val 29375"/>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Century Gothic" panose="020B0502020202020204" pitchFamily="34" charset="0"/>
              </a:rPr>
              <a:t>Can you say how I can be split?</a:t>
            </a:r>
            <a:endParaRPr kumimoji="0" lang="en-GB" sz="28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Tree>
    <p:extLst>
      <p:ext uri="{BB962C8B-B14F-4D97-AF65-F5344CB8AC3E}">
        <p14:creationId xmlns:p14="http://schemas.microsoft.com/office/powerpoint/2010/main" val="3856476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0F42A9-0EA6-48A9-B7A4-E82767CDF2A9}"/>
              </a:ext>
            </a:extLst>
          </p:cNvPr>
          <p:cNvPicPr>
            <a:picLocks noChangeAspect="1"/>
          </p:cNvPicPr>
          <p:nvPr/>
        </p:nvPicPr>
        <p:blipFill>
          <a:blip r:embed="rId2"/>
          <a:stretch>
            <a:fillRect/>
          </a:stretch>
        </p:blipFill>
        <p:spPr>
          <a:xfrm>
            <a:off x="0" y="0"/>
            <a:ext cx="12192000" cy="6884328"/>
          </a:xfrm>
          <a:prstGeom prst="rect">
            <a:avLst/>
          </a:prstGeom>
        </p:spPr>
      </p:pic>
      <p:sp>
        <p:nvSpPr>
          <p:cNvPr id="5" name="Speech Bubble: Rectangle with Corners Rounded 4">
            <a:extLst>
              <a:ext uri="{FF2B5EF4-FFF2-40B4-BE49-F238E27FC236}">
                <a16:creationId xmlns:a16="http://schemas.microsoft.com/office/drawing/2014/main" id="{71916E1F-A52A-414E-8B86-733B0F9A6EE8}"/>
              </a:ext>
            </a:extLst>
          </p:cNvPr>
          <p:cNvSpPr/>
          <p:nvPr/>
        </p:nvSpPr>
        <p:spPr>
          <a:xfrm>
            <a:off x="9291040" y="395926"/>
            <a:ext cx="2624439" cy="2017337"/>
          </a:xfrm>
          <a:prstGeom prst="wedgeRoundRectCallout">
            <a:avLst>
              <a:gd name="adj1" fmla="val -31210"/>
              <a:gd name="adj2" fmla="val 67148"/>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a:solidFill>
                  <a:prstClr val="white"/>
                </a:solidFill>
                <a:latin typeface="Century Gothic" panose="020B0502020202020204" pitchFamily="34" charset="0"/>
              </a:rPr>
              <a:t>Five</a:t>
            </a:r>
            <a:r>
              <a:rPr kumimoji="0" lang="en-US" sz="2800" b="0" i="0" u="none" strike="noStrike" kern="0" cap="none" spc="0" normalizeH="0" baseline="0" noProof="0" dirty="0">
                <a:ln>
                  <a:noFill/>
                </a:ln>
                <a:solidFill>
                  <a:prstClr val="white"/>
                </a:solidFill>
                <a:effectLst/>
                <a:uLnTx/>
                <a:uFillTx/>
                <a:latin typeface="Century Gothic" panose="020B0502020202020204" pitchFamily="34" charset="0"/>
              </a:rPr>
              <a:t> can split in different ways!</a:t>
            </a:r>
            <a:endParaRPr kumimoji="0" lang="en-GB" sz="28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Tree>
    <p:extLst>
      <p:ext uri="{BB962C8B-B14F-4D97-AF65-F5344CB8AC3E}">
        <p14:creationId xmlns:p14="http://schemas.microsoft.com/office/powerpoint/2010/main" val="4091916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Around the home </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556792"/>
            <a:ext cx="10972800" cy="4473894"/>
          </a:xfrm>
        </p:spPr>
        <p:txBody>
          <a:bodyPr vert="horz" lIns="91440" tIns="45720" rIns="91440" bIns="45720" rtlCol="0" anchor="t">
            <a:noAutofit/>
          </a:bodyPr>
          <a:lstStyle/>
          <a:p>
            <a:pPr marL="342900" indent="-342900">
              <a:lnSpc>
                <a:spcPct val="100000"/>
              </a:lnSpc>
              <a:spcBef>
                <a:spcPts val="0"/>
              </a:spcBef>
              <a:buFont typeface="Arial" panose="020B0604020202020204" pitchFamily="34" charset="0"/>
              <a:buChar char="•"/>
            </a:pPr>
            <a:r>
              <a:rPr lang="en-US" sz="2000" dirty="0"/>
              <a:t>Talk about parts and wholes for different things you see in your home, e.g. a handle is a part of the mug, a tap is a part of the sink.</a:t>
            </a:r>
          </a:p>
          <a:p>
            <a:pPr marL="342900" indent="-342900">
              <a:lnSpc>
                <a:spcPct val="100000"/>
              </a:lnSpc>
              <a:spcBef>
                <a:spcPts val="0"/>
              </a:spcBef>
              <a:buFont typeface="Arial" panose="020B0604020202020204" pitchFamily="34" charset="0"/>
              <a:buChar char="•"/>
            </a:pPr>
            <a:r>
              <a:rPr lang="en-US" sz="2000" dirty="0"/>
              <a:t>Make a simple jigsaw by cutting the front of a cereal box into three or four parts. Talk about how the parts look different but still make the whole when we fit them together again. </a:t>
            </a:r>
          </a:p>
          <a:p>
            <a:pPr marL="342900" indent="-342900">
              <a:lnSpc>
                <a:spcPct val="100000"/>
              </a:lnSpc>
              <a:spcBef>
                <a:spcPts val="0"/>
              </a:spcBef>
              <a:buFont typeface="Arial" panose="020B0604020202020204" pitchFamily="34" charset="0"/>
              <a:buChar char="•"/>
            </a:pPr>
            <a:r>
              <a:rPr lang="en-US" sz="2000" dirty="0"/>
              <a:t>Using small quantities up to 5, separate them into two groups and talk about the whole and the parts, e.g. three toy cars, one big one and two small ones; four glasses, two have water in and two are empty.</a:t>
            </a:r>
          </a:p>
          <a:p>
            <a:pPr marL="342900" indent="-342900">
              <a:lnSpc>
                <a:spcPct val="100000"/>
              </a:lnSpc>
              <a:spcBef>
                <a:spcPts val="0"/>
              </a:spcBef>
              <a:buFont typeface="Arial" panose="020B0604020202020204" pitchFamily="34" charset="0"/>
              <a:buChar char="•"/>
            </a:pPr>
            <a:r>
              <a:rPr lang="en-US" sz="2000" dirty="0"/>
              <a:t>Make a throwing game with five balls of scrunched-up paper. Make a target, e.g. a shopping bag, and see how many balls you can throw into the bag and how many land outside the bag.</a:t>
            </a:r>
          </a:p>
          <a:p>
            <a:pPr marL="342900" indent="-342900">
              <a:lnSpc>
                <a:spcPct val="100000"/>
              </a:lnSpc>
              <a:spcBef>
                <a:spcPts val="0"/>
              </a:spcBef>
              <a:buFont typeface="Arial" panose="020B0604020202020204" pitchFamily="34" charset="0"/>
              <a:buChar char="•"/>
            </a:pPr>
            <a:r>
              <a:rPr lang="en-US" sz="2000" dirty="0" err="1"/>
              <a:t>Practise</a:t>
            </a:r>
            <a:r>
              <a:rPr lang="en-US" sz="2000" dirty="0"/>
              <a:t> showing three, four or five fingers; see if you can find different ways to show a number using two hands, e.g. two fingers on one hand and three fingers on the other hand to show five.</a:t>
            </a:r>
          </a:p>
          <a:p>
            <a:pPr marL="342900" indent="-342900">
              <a:lnSpc>
                <a:spcPct val="100000"/>
              </a:lnSpc>
              <a:spcBef>
                <a:spcPts val="0"/>
              </a:spcBef>
              <a:buFont typeface="Arial" panose="020B0604020202020204" pitchFamily="34" charset="0"/>
              <a:buChar char="•"/>
            </a:pPr>
            <a:r>
              <a:rPr lang="en-US" sz="2000" dirty="0"/>
              <a:t>Collect three, four or five toys and hide some of them under a cloth – see if you can say how many are hidden.</a:t>
            </a:r>
          </a:p>
          <a:p>
            <a:pPr marL="342900" indent="-342900">
              <a:lnSpc>
                <a:spcPct val="100000"/>
              </a:lnSpc>
              <a:spcBef>
                <a:spcPts val="0"/>
              </a:spcBef>
              <a:buFont typeface="Arial" panose="020B0604020202020204" pitchFamily="34" charset="0"/>
              <a:buChar char="•"/>
            </a:pPr>
            <a:endParaRPr lang="en-GB" sz="2400" dirty="0"/>
          </a:p>
        </p:txBody>
      </p:sp>
    </p:spTree>
    <p:extLst>
      <p:ext uri="{BB962C8B-B14F-4D97-AF65-F5344CB8AC3E}">
        <p14:creationId xmlns:p14="http://schemas.microsoft.com/office/powerpoint/2010/main" val="3666010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a:xfrm>
            <a:off x="601034" y="430660"/>
            <a:ext cx="11077159" cy="982117"/>
          </a:xfrm>
        </p:spPr>
        <p:txBody>
          <a:bodyPr>
            <a:noAutofit/>
          </a:bodyPr>
          <a:lstStyle/>
          <a:p>
            <a:r>
              <a:rPr lang="en-GB" dirty="0">
                <a:latin typeface="Century Gothic" panose="020B0502020202020204" pitchFamily="34" charset="0"/>
              </a:rPr>
              <a:t>General tips that can make a difference in maths</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021278"/>
            <a:ext cx="10972800" cy="5406062"/>
          </a:xfrm>
        </p:spPr>
        <p:txBody>
          <a:bodyPr vert="horz" lIns="91440" tIns="45720" rIns="91440" bIns="45720" rtlCol="0" anchor="t">
            <a:noAutofit/>
          </a:bodyPr>
          <a:lstStyle/>
          <a:p>
            <a:pPr marL="342900" indent="-342900">
              <a:lnSpc>
                <a:spcPct val="100000"/>
              </a:lnSpc>
              <a:spcBef>
                <a:spcPts val="0"/>
              </a:spcBef>
              <a:buFont typeface="Arial" panose="020B0604020202020204" pitchFamily="34" charset="0"/>
              <a:buChar char="•"/>
            </a:pPr>
            <a:r>
              <a:rPr lang="en-GB" sz="2000" dirty="0"/>
              <a:t>Provide lots of opportunities to say how many things you can see (up to 5) without counting.</a:t>
            </a:r>
          </a:p>
          <a:p>
            <a:pPr marL="342900" indent="-342900">
              <a:lnSpc>
                <a:spcPct val="100000"/>
              </a:lnSpc>
              <a:spcBef>
                <a:spcPts val="0"/>
              </a:spcBef>
              <a:buFont typeface="Arial" panose="020B0604020202020204" pitchFamily="34" charset="0"/>
              <a:buChar char="•"/>
            </a:pPr>
            <a:r>
              <a:rPr lang="en-GB" sz="2000" dirty="0"/>
              <a:t>Whenever you talk about a small set of objects, say the number. For example, please pick up those 3 teddies or look at those 2 dogs. </a:t>
            </a:r>
          </a:p>
          <a:p>
            <a:pPr marL="342900" indent="-342900">
              <a:lnSpc>
                <a:spcPct val="100000"/>
              </a:lnSpc>
              <a:spcBef>
                <a:spcPts val="0"/>
              </a:spcBef>
              <a:buFont typeface="Arial" panose="020B0604020202020204" pitchFamily="34" charset="0"/>
              <a:buChar char="•"/>
            </a:pPr>
            <a:r>
              <a:rPr lang="en-GB" sz="2000" dirty="0"/>
              <a:t>Count up (starting from one) when walking upstairs and count back when walking downstairs. </a:t>
            </a:r>
          </a:p>
          <a:p>
            <a:pPr marL="342900" indent="-342900">
              <a:lnSpc>
                <a:spcPct val="100000"/>
              </a:lnSpc>
              <a:spcBef>
                <a:spcPts val="0"/>
              </a:spcBef>
              <a:buFont typeface="Arial" panose="020B0604020202020204" pitchFamily="34" charset="0"/>
              <a:buChar char="•"/>
            </a:pPr>
            <a:r>
              <a:rPr lang="en-GB" sz="2000" dirty="0"/>
              <a:t>Count lots of different objects, big and small, and ask ‘How many are there?’ Your child should be able to tell you without going back and re-counting. If they can’t, then tell them: ‘There are 6 altogether’. </a:t>
            </a:r>
          </a:p>
          <a:p>
            <a:pPr marL="342900" indent="-342900">
              <a:lnSpc>
                <a:spcPct val="100000"/>
              </a:lnSpc>
              <a:spcBef>
                <a:spcPts val="0"/>
              </a:spcBef>
              <a:buFont typeface="Arial" panose="020B0604020202020204" pitchFamily="34" charset="0"/>
              <a:buChar char="•"/>
            </a:pPr>
            <a:r>
              <a:rPr lang="en-GB" sz="2000" dirty="0"/>
              <a:t>Play with fingers, firstly practise counting fingers.</a:t>
            </a:r>
          </a:p>
          <a:p>
            <a:pPr marL="342900" indent="-342900">
              <a:lnSpc>
                <a:spcPct val="100000"/>
              </a:lnSpc>
              <a:spcBef>
                <a:spcPts val="0"/>
              </a:spcBef>
              <a:buFont typeface="Arial" panose="020B0604020202020204" pitchFamily="34" charset="0"/>
              <a:buChar char="•"/>
            </a:pPr>
            <a:r>
              <a:rPr lang="en-GB" sz="2000" dirty="0"/>
              <a:t>Ask your child to put their fingers down and then say or hold up a number such as 3. Can they do it without counting? Can they do it using different fingers? Can they do it using fingers from two hands?</a:t>
            </a:r>
          </a:p>
          <a:p>
            <a:pPr>
              <a:lnSpc>
                <a:spcPct val="100000"/>
              </a:lnSpc>
              <a:spcBef>
                <a:spcPts val="0"/>
              </a:spcBef>
            </a:pPr>
            <a:r>
              <a:rPr lang="en-US" sz="2000" dirty="0"/>
              <a:t>Play board games with your child which involve moving along numbered tracks, such as ‘Snakes and Ladders’. Check that your child counts along the track correctly, moving one square for each number counted.</a:t>
            </a:r>
            <a:endParaRPr lang="en-GB" sz="2000" b="1" i="1" dirty="0"/>
          </a:p>
          <a:p>
            <a:pPr marL="0" indent="0">
              <a:lnSpc>
                <a:spcPct val="100000"/>
              </a:lnSpc>
              <a:spcBef>
                <a:spcPts val="0"/>
              </a:spcBef>
              <a:buNone/>
            </a:pPr>
            <a:endParaRPr lang="en-GB" sz="2000" b="1" i="1" dirty="0"/>
          </a:p>
          <a:p>
            <a:pPr marL="0" indent="0">
              <a:lnSpc>
                <a:spcPct val="100000"/>
              </a:lnSpc>
              <a:spcBef>
                <a:spcPts val="0"/>
              </a:spcBef>
              <a:buNone/>
            </a:pPr>
            <a:r>
              <a:rPr lang="en-GB" sz="2000" b="1" i="1" dirty="0"/>
              <a:t>Regular use of these simple ideas, whenever the opportunity arises, will improve your child’s maths. </a:t>
            </a:r>
            <a:endParaRPr lang="en-GB" sz="2000" dirty="0"/>
          </a:p>
          <a:p>
            <a:pPr marL="0" indent="0">
              <a:lnSpc>
                <a:spcPct val="100000"/>
              </a:lnSpc>
              <a:spcBef>
                <a:spcPts val="0"/>
              </a:spcBef>
              <a:buNone/>
            </a:pPr>
            <a:endParaRPr lang="en-GB" sz="2400" dirty="0"/>
          </a:p>
        </p:txBody>
      </p:sp>
    </p:spTree>
    <p:extLst>
      <p:ext uri="{BB962C8B-B14F-4D97-AF65-F5344CB8AC3E}">
        <p14:creationId xmlns:p14="http://schemas.microsoft.com/office/powerpoint/2010/main" val="2567868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a:xfrm>
            <a:off x="601034" y="430660"/>
            <a:ext cx="11077159" cy="982117"/>
          </a:xfrm>
        </p:spPr>
        <p:txBody>
          <a:bodyPr>
            <a:noAutofit/>
          </a:bodyPr>
          <a:lstStyle/>
          <a:p>
            <a:r>
              <a:rPr lang="en-GB" dirty="0">
                <a:latin typeface="Century Gothic" panose="020B0502020202020204" pitchFamily="34" charset="0"/>
              </a:rPr>
              <a:t>General tips that can make a difference in maths</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022362"/>
            <a:ext cx="10972800" cy="4870548"/>
          </a:xfrm>
        </p:spPr>
        <p:txBody>
          <a:bodyPr vert="horz" lIns="91440" tIns="45720" rIns="91440" bIns="45720" rtlCol="0" anchor="t">
            <a:noAutofit/>
          </a:bodyPr>
          <a:lstStyle/>
          <a:p>
            <a:pPr marL="342900" indent="-342900">
              <a:lnSpc>
                <a:spcPct val="100000"/>
              </a:lnSpc>
              <a:spcBef>
                <a:spcPts val="0"/>
              </a:spcBef>
              <a:buFont typeface="Arial" panose="020B0604020202020204" pitchFamily="34" charset="0"/>
              <a:buChar char="•"/>
            </a:pPr>
            <a:r>
              <a:rPr lang="en-GB" sz="2000" dirty="0"/>
              <a:t>Notice when there are two amounts and one is more than the other, or they are the same. For example, I have 2 eyes and 2 ears, or I have more chips than peas.</a:t>
            </a:r>
          </a:p>
          <a:p>
            <a:pPr marL="342900" indent="-342900">
              <a:lnSpc>
                <a:spcPct val="100000"/>
              </a:lnSpc>
              <a:spcBef>
                <a:spcPts val="0"/>
              </a:spcBef>
              <a:buFont typeface="Arial" panose="020B0604020202020204" pitchFamily="34" charset="0"/>
              <a:buChar char="•"/>
            </a:pPr>
            <a:r>
              <a:rPr lang="en-GB" sz="2000" dirty="0"/>
              <a:t>Talk about and describe shapes you can see outside or around your home. For example, count corners, talk about straight/curved edges, flat/curved surfaces. If you have building blocks then talk about and describe the things that are built.</a:t>
            </a:r>
          </a:p>
          <a:p>
            <a:pPr marL="342900" indent="-342900">
              <a:lnSpc>
                <a:spcPct val="100000"/>
              </a:lnSpc>
              <a:spcBef>
                <a:spcPts val="0"/>
              </a:spcBef>
              <a:buFont typeface="Arial" panose="020B0604020202020204" pitchFamily="34" charset="0"/>
              <a:buChar char="•"/>
            </a:pPr>
            <a:r>
              <a:rPr lang="en-GB" sz="2000" dirty="0"/>
              <a:t>In the bath or at the sink, play with containers, pouring water, counting how many small pots are needed to fill the big container.</a:t>
            </a:r>
          </a:p>
          <a:p>
            <a:pPr>
              <a:lnSpc>
                <a:spcPct val="100000"/>
              </a:lnSpc>
              <a:spcBef>
                <a:spcPts val="0"/>
              </a:spcBef>
            </a:pPr>
            <a:r>
              <a:rPr lang="en-GB" sz="2000" dirty="0"/>
              <a:t>Encourage your child to draw a picture of their number work and explain their mark-making to you, for example, how many leaves they find on a walk. This doesn’t necessarily mean writing the numerals (1, 2, 3, 4… etc.).     </a:t>
            </a:r>
          </a:p>
          <a:p>
            <a:pPr marL="342900" indent="-342900">
              <a:lnSpc>
                <a:spcPct val="100000"/>
              </a:lnSpc>
              <a:spcBef>
                <a:spcPts val="0"/>
              </a:spcBef>
              <a:buFont typeface="Arial" panose="020B0604020202020204" pitchFamily="34" charset="0"/>
              <a:buChar char="•"/>
            </a:pPr>
            <a:r>
              <a:rPr lang="en-GB" sz="2000" dirty="0"/>
              <a:t>Sing counting songs and rhymes. You can find some on the internet, but children love it if you join in with them!</a:t>
            </a:r>
          </a:p>
          <a:p>
            <a:pPr marL="342900" indent="-342900">
              <a:lnSpc>
                <a:spcPct val="100000"/>
              </a:lnSpc>
              <a:spcBef>
                <a:spcPts val="0"/>
              </a:spcBef>
              <a:buFont typeface="Arial" panose="020B0604020202020204" pitchFamily="34" charset="0"/>
              <a:buChar char="•"/>
            </a:pPr>
            <a:r>
              <a:rPr lang="en-GB" sz="2000" dirty="0"/>
              <a:t>Make a deliberate maths mistake from time to time and ask your child to explain why you are wrong. For example, say that 4 is bigger than 5.</a:t>
            </a:r>
          </a:p>
          <a:p>
            <a:pPr marL="342900" indent="-342900">
              <a:lnSpc>
                <a:spcPct val="100000"/>
              </a:lnSpc>
              <a:spcBef>
                <a:spcPts val="0"/>
              </a:spcBef>
              <a:buFont typeface="Arial" panose="020B0604020202020204" pitchFamily="34" charset="0"/>
              <a:buChar char="•"/>
            </a:pPr>
            <a:endParaRPr lang="en-GB" sz="2000" dirty="0"/>
          </a:p>
          <a:p>
            <a:pPr marL="0" indent="0">
              <a:lnSpc>
                <a:spcPct val="100000"/>
              </a:lnSpc>
              <a:spcBef>
                <a:spcPts val="0"/>
              </a:spcBef>
              <a:buNone/>
            </a:pPr>
            <a:r>
              <a:rPr lang="en-GB" sz="2000" b="1" i="1" dirty="0"/>
              <a:t>Regular use of these simple ideas, whenever the opportunity arises, will improve your child’s maths. </a:t>
            </a:r>
            <a:endParaRPr lang="en-GB" sz="2000" dirty="0"/>
          </a:p>
          <a:p>
            <a:pPr marL="0" indent="0">
              <a:lnSpc>
                <a:spcPct val="100000"/>
              </a:lnSpc>
              <a:spcBef>
                <a:spcPts val="0"/>
              </a:spcBef>
              <a:buNone/>
            </a:pPr>
            <a:endParaRPr lang="en-GB" sz="2400" dirty="0"/>
          </a:p>
        </p:txBody>
      </p:sp>
    </p:spTree>
    <p:extLst>
      <p:ext uri="{BB962C8B-B14F-4D97-AF65-F5344CB8AC3E}">
        <p14:creationId xmlns:p14="http://schemas.microsoft.com/office/powerpoint/2010/main" val="400650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solidFill>
                  <a:srgbClr val="666666"/>
                </a:solidFill>
                <a:latin typeface="Century Gothic" panose="020B0502020202020204" pitchFamily="34" charset="0"/>
              </a:rPr>
              <a:t>Maths in the Episode</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0" indent="0">
              <a:lnSpc>
                <a:spcPct val="100000"/>
              </a:lnSpc>
              <a:spcBef>
                <a:spcPts val="0"/>
              </a:spcBef>
              <a:buNone/>
            </a:pPr>
            <a:r>
              <a:rPr lang="en-GB" b="1" dirty="0"/>
              <a:t>Splitting and combining numbers</a:t>
            </a:r>
          </a:p>
          <a:p>
            <a:pPr marL="0" indent="0">
              <a:lnSpc>
                <a:spcPct val="100000"/>
              </a:lnSpc>
              <a:spcBef>
                <a:spcPts val="0"/>
              </a:spcBef>
              <a:buNone/>
            </a:pPr>
            <a:r>
              <a:rPr lang="en-GB" dirty="0"/>
              <a:t>In this episode children </a:t>
            </a:r>
            <a:r>
              <a:rPr lang="en-US" dirty="0"/>
              <a:t>see how numbers can be split into parts and how parts can combine together to make the whole again.</a:t>
            </a:r>
          </a:p>
          <a:p>
            <a:pPr marL="0" indent="0">
              <a:lnSpc>
                <a:spcPct val="100000"/>
              </a:lnSpc>
              <a:spcBef>
                <a:spcPts val="0"/>
              </a:spcBef>
              <a:buNone/>
            </a:pPr>
            <a:r>
              <a:rPr lang="en-US" dirty="0"/>
              <a:t>Children can see that numbers can be split in different ways but the whole stays the same, e.g. five can be split into four and one, or two and three.</a:t>
            </a:r>
          </a:p>
          <a:p>
            <a:pPr marL="0" indent="0">
              <a:lnSpc>
                <a:spcPct val="100000"/>
              </a:lnSpc>
              <a:spcBef>
                <a:spcPts val="0"/>
              </a:spcBef>
              <a:buNone/>
            </a:pPr>
            <a:endParaRPr lang="en-GB" dirty="0"/>
          </a:p>
        </p:txBody>
      </p:sp>
      <p:sp>
        <p:nvSpPr>
          <p:cNvPr id="5" name="TextBox 4">
            <a:extLst>
              <a:ext uri="{FF2B5EF4-FFF2-40B4-BE49-F238E27FC236}">
                <a16:creationId xmlns:a16="http://schemas.microsoft.com/office/drawing/2014/main" id="{BC65B4E5-44C2-4B8E-AA22-1EB502A7CCEA}"/>
              </a:ext>
            </a:extLst>
          </p:cNvPr>
          <p:cNvSpPr txBox="1"/>
          <p:nvPr/>
        </p:nvSpPr>
        <p:spPr>
          <a:xfrm>
            <a:off x="618165" y="930787"/>
            <a:ext cx="11079030" cy="646331"/>
          </a:xfrm>
          <a:prstGeom prst="rect">
            <a:avLst/>
          </a:prstGeom>
          <a:noFill/>
        </p:spPr>
        <p:txBody>
          <a:bodyPr wrap="square">
            <a:spAutoFit/>
          </a:bodyPr>
          <a:lstStyle/>
          <a:p>
            <a:r>
              <a:rPr lang="en-GB" dirty="0"/>
              <a:t>To watch this episode, please go to</a:t>
            </a:r>
            <a:r>
              <a:rPr lang="en-GB" dirty="0">
                <a:hlinkClick r:id="rId3"/>
              </a:rPr>
              <a:t> BBC iPlayer – </a:t>
            </a:r>
            <a:r>
              <a:rPr lang="en-GB" dirty="0" err="1">
                <a:hlinkClick r:id="rId3"/>
              </a:rPr>
              <a:t>Numberblocks</a:t>
            </a:r>
            <a:r>
              <a:rPr lang="en-GB" dirty="0"/>
              <a:t>. Look for Series 1: The Whole of Me.</a:t>
            </a:r>
          </a:p>
          <a:p>
            <a:endParaRPr lang="en-GB" dirty="0"/>
          </a:p>
        </p:txBody>
      </p:sp>
    </p:spTree>
    <p:extLst>
      <p:ext uri="{BB962C8B-B14F-4D97-AF65-F5344CB8AC3E}">
        <p14:creationId xmlns:p14="http://schemas.microsoft.com/office/powerpoint/2010/main" val="2123406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a:xfrm>
            <a:off x="601035" y="430661"/>
            <a:ext cx="10972800" cy="601306"/>
          </a:xfrm>
        </p:spPr>
        <p:txBody>
          <a:bodyPr>
            <a:normAutofit/>
          </a:bodyPr>
          <a:lstStyle/>
          <a:p>
            <a:r>
              <a:rPr lang="en-GB" dirty="0">
                <a:solidFill>
                  <a:srgbClr val="666666"/>
                </a:solidFill>
                <a:latin typeface="Century Gothic" panose="020B0502020202020204" pitchFamily="34" charset="0"/>
              </a:rPr>
              <a:t>Talk and discuss together</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556792"/>
            <a:ext cx="10972800" cy="4645888"/>
          </a:xfrm>
        </p:spPr>
        <p:txBody>
          <a:bodyPr vert="horz" lIns="91440" tIns="45720" rIns="91440" bIns="45720" rtlCol="0" anchor="t">
            <a:noAutofit/>
          </a:bodyPr>
          <a:lstStyle/>
          <a:p>
            <a:pPr>
              <a:lnSpc>
                <a:spcPct val="100000"/>
              </a:lnSpc>
              <a:spcBef>
                <a:spcPts val="0"/>
              </a:spcBef>
            </a:pPr>
            <a:r>
              <a:rPr lang="en-US" dirty="0"/>
              <a:t>Watch the episode together.</a:t>
            </a:r>
          </a:p>
          <a:p>
            <a:pPr>
              <a:lnSpc>
                <a:spcPct val="100000"/>
              </a:lnSpc>
              <a:spcBef>
                <a:spcPts val="0"/>
              </a:spcBef>
            </a:pPr>
            <a:r>
              <a:rPr lang="en-US" dirty="0"/>
              <a:t>Ask your child what they noticed and be interested in anything they have to say.</a:t>
            </a:r>
          </a:p>
          <a:p>
            <a:pPr>
              <a:lnSpc>
                <a:spcPct val="100000"/>
              </a:lnSpc>
              <a:spcBef>
                <a:spcPts val="0"/>
              </a:spcBef>
            </a:pPr>
            <a:r>
              <a:rPr lang="en-US" dirty="0"/>
              <a:t>Use the following pictures and activities to explore and talk about the maths involved.</a:t>
            </a:r>
            <a:endParaRPr lang="en-GB" dirty="0"/>
          </a:p>
        </p:txBody>
      </p:sp>
    </p:spTree>
    <p:extLst>
      <p:ext uri="{BB962C8B-B14F-4D97-AF65-F5344CB8AC3E}">
        <p14:creationId xmlns:p14="http://schemas.microsoft.com/office/powerpoint/2010/main" val="40294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8BFB7E-E71F-47FF-B905-A0D004045307}"/>
              </a:ext>
            </a:extLst>
          </p:cNvPr>
          <p:cNvPicPr>
            <a:picLocks noChangeAspect="1"/>
          </p:cNvPicPr>
          <p:nvPr/>
        </p:nvPicPr>
        <p:blipFill rotWithShape="1">
          <a:blip r:embed="rId2"/>
          <a:srcRect t="1552"/>
          <a:stretch/>
        </p:blipFill>
        <p:spPr>
          <a:xfrm>
            <a:off x="0" y="0"/>
            <a:ext cx="12192000" cy="6912372"/>
          </a:xfrm>
          <a:prstGeom prst="rect">
            <a:avLst/>
          </a:prstGeom>
        </p:spPr>
      </p:pic>
      <p:sp>
        <p:nvSpPr>
          <p:cNvPr id="5" name="Speech Bubble: Rectangle with Corners Rounded 4">
            <a:extLst>
              <a:ext uri="{FF2B5EF4-FFF2-40B4-BE49-F238E27FC236}">
                <a16:creationId xmlns:a16="http://schemas.microsoft.com/office/drawing/2014/main" id="{9929C9FA-EE79-4442-86C1-AD2A63A3E58A}"/>
              </a:ext>
            </a:extLst>
          </p:cNvPr>
          <p:cNvSpPr/>
          <p:nvPr/>
        </p:nvSpPr>
        <p:spPr>
          <a:xfrm>
            <a:off x="7285350" y="1687329"/>
            <a:ext cx="4164570" cy="1760692"/>
          </a:xfrm>
          <a:prstGeom prst="wedgeRoundRectCallout">
            <a:avLst>
              <a:gd name="adj1" fmla="val 16067"/>
              <a:gd name="adj2" fmla="val 81774"/>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entury Gothic" panose="020B0502020202020204" pitchFamily="34" charset="0"/>
              </a:rPr>
              <a:t>Look at all my friends splitting into parts!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entury Gothic" panose="020B0502020202020204" pitchFamily="34" charset="0"/>
              </a:rPr>
              <a:t>Can you see me hiding inside them?</a:t>
            </a:r>
            <a:endParaRPr kumimoji="0" lang="en-GB" sz="24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Tree>
    <p:extLst>
      <p:ext uri="{BB962C8B-B14F-4D97-AF65-F5344CB8AC3E}">
        <p14:creationId xmlns:p14="http://schemas.microsoft.com/office/powerpoint/2010/main" val="3129950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09F69C-3ED0-4DB3-9803-5F9A601FDC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2" y="0"/>
            <a:ext cx="12179508" cy="6858000"/>
          </a:xfrm>
          <a:prstGeom prst="rect">
            <a:avLst/>
          </a:prstGeom>
        </p:spPr>
      </p:pic>
      <p:sp>
        <p:nvSpPr>
          <p:cNvPr id="3" name="Speech Bubble: Rectangle with Corners Rounded 2">
            <a:extLst>
              <a:ext uri="{FF2B5EF4-FFF2-40B4-BE49-F238E27FC236}">
                <a16:creationId xmlns:a16="http://schemas.microsoft.com/office/drawing/2014/main" id="{7EBA094B-CCF3-4270-B7E6-2F580B60F1F7}"/>
              </a:ext>
            </a:extLst>
          </p:cNvPr>
          <p:cNvSpPr/>
          <p:nvPr/>
        </p:nvSpPr>
        <p:spPr>
          <a:xfrm>
            <a:off x="8088198" y="650449"/>
            <a:ext cx="3344439" cy="1362819"/>
          </a:xfrm>
          <a:prstGeom prst="wedgeRoundRectCallout">
            <a:avLst>
              <a:gd name="adj1" fmla="val -50584"/>
              <a:gd name="adj2" fmla="val 90411"/>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Century Gothic" panose="020B0502020202020204" pitchFamily="34" charset="0"/>
              </a:rPr>
              <a:t>Look how I can split!</a:t>
            </a:r>
            <a:endParaRPr kumimoji="0" lang="en-GB" sz="32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4" name="Rectangle 3">
            <a:extLst>
              <a:ext uri="{FF2B5EF4-FFF2-40B4-BE49-F238E27FC236}">
                <a16:creationId xmlns:a16="http://schemas.microsoft.com/office/drawing/2014/main" id="{C28338E7-E5AB-45A0-A3BB-12D21BCF0EEE}"/>
              </a:ext>
            </a:extLst>
          </p:cNvPr>
          <p:cNvSpPr/>
          <p:nvPr/>
        </p:nvSpPr>
        <p:spPr>
          <a:xfrm>
            <a:off x="4190400" y="6536447"/>
            <a:ext cx="3812967" cy="276999"/>
          </a:xfrm>
          <a:prstGeom prst="rect">
            <a:avLst/>
          </a:prstGeom>
        </p:spPr>
        <p:txBody>
          <a:bodyPr wrap="none">
            <a:spAutoFit/>
          </a:bodyPr>
          <a:lstStyle/>
          <a:p>
            <a:r>
              <a:rPr lang="en-GB" sz="1200" i="1" dirty="0">
                <a:solidFill>
                  <a:srgbClr val="969798"/>
                </a:solidFill>
                <a:latin typeface="+mj-lt"/>
                <a:ea typeface="Calibri" panose="020F0502020204030204" pitchFamily="34" charset="0"/>
                <a:cs typeface="Times New Roman" panose="02020603050405020304" pitchFamily="18" charset="0"/>
              </a:rPr>
              <a:t>Images © 2017 </a:t>
            </a:r>
            <a:r>
              <a:rPr lang="en-GB" sz="1200" i="1" dirty="0" err="1">
                <a:solidFill>
                  <a:srgbClr val="969798"/>
                </a:solidFill>
                <a:latin typeface="+mj-lt"/>
                <a:ea typeface="Calibri" panose="020F0502020204030204" pitchFamily="34" charset="0"/>
                <a:cs typeface="Times New Roman" panose="02020603050405020304" pitchFamily="18" charset="0"/>
              </a:rPr>
              <a:t>Alphablocks</a:t>
            </a:r>
            <a:r>
              <a:rPr lang="en-GB" sz="1200" i="1" dirty="0">
                <a:solidFill>
                  <a:srgbClr val="969798"/>
                </a:solidFill>
                <a:latin typeface="+mj-lt"/>
                <a:ea typeface="Calibri" panose="020F0502020204030204" pitchFamily="34" charset="0"/>
                <a:cs typeface="Times New Roman" panose="02020603050405020304" pitchFamily="18" charset="0"/>
              </a:rPr>
              <a:t> Ltd. All Rights Reserved.</a:t>
            </a:r>
            <a:endParaRPr lang="en-GB" sz="1200" i="1" dirty="0">
              <a:solidFill>
                <a:srgbClr val="969798"/>
              </a:solidFill>
              <a:latin typeface="+mj-lt"/>
            </a:endParaRPr>
          </a:p>
        </p:txBody>
      </p:sp>
    </p:spTree>
    <p:extLst>
      <p:ext uri="{BB962C8B-B14F-4D97-AF65-F5344CB8AC3E}">
        <p14:creationId xmlns:p14="http://schemas.microsoft.com/office/powerpoint/2010/main" val="3828665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394F1F-8254-4176-8A17-CE8376D28FF5}"/>
              </a:ext>
            </a:extLst>
          </p:cNvPr>
          <p:cNvPicPr>
            <a:picLocks noChangeAspect="1"/>
          </p:cNvPicPr>
          <p:nvPr/>
        </p:nvPicPr>
        <p:blipFill rotWithShape="1">
          <a:blip r:embed="rId2"/>
          <a:srcRect t="1184"/>
          <a:stretch/>
        </p:blipFill>
        <p:spPr>
          <a:xfrm>
            <a:off x="0" y="0"/>
            <a:ext cx="12192000" cy="6858000"/>
          </a:xfrm>
          <a:prstGeom prst="rect">
            <a:avLst/>
          </a:prstGeom>
        </p:spPr>
      </p:pic>
      <p:sp>
        <p:nvSpPr>
          <p:cNvPr id="3" name="Speech Bubble: Rectangle with Corners Rounded 2">
            <a:extLst>
              <a:ext uri="{FF2B5EF4-FFF2-40B4-BE49-F238E27FC236}">
                <a16:creationId xmlns:a16="http://schemas.microsoft.com/office/drawing/2014/main" id="{77EF23A1-CCA0-4C75-84E2-D959434F25F6}"/>
              </a:ext>
            </a:extLst>
          </p:cNvPr>
          <p:cNvSpPr/>
          <p:nvPr/>
        </p:nvSpPr>
        <p:spPr>
          <a:xfrm>
            <a:off x="8276733" y="374394"/>
            <a:ext cx="3344439" cy="2133136"/>
          </a:xfrm>
          <a:prstGeom prst="wedgeRoundRectCallout">
            <a:avLst>
              <a:gd name="adj1" fmla="val -53121"/>
              <a:gd name="adj2" fmla="val 77442"/>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Century Gothic" panose="020B0502020202020204" pitchFamily="34" charset="0"/>
              </a:rPr>
              <a:t>I can split into one and one. The whole of me is two!</a:t>
            </a:r>
            <a:endParaRPr kumimoji="0" lang="en-GB" sz="28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Tree>
    <p:extLst>
      <p:ext uri="{BB962C8B-B14F-4D97-AF65-F5344CB8AC3E}">
        <p14:creationId xmlns:p14="http://schemas.microsoft.com/office/powerpoint/2010/main" val="259164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C9C5C3-968C-4B3A-B8F3-FBF4471F1322}"/>
              </a:ext>
            </a:extLst>
          </p:cNvPr>
          <p:cNvPicPr>
            <a:picLocks noChangeAspect="1"/>
          </p:cNvPicPr>
          <p:nvPr/>
        </p:nvPicPr>
        <p:blipFill rotWithShape="1">
          <a:blip r:embed="rId2"/>
          <a:srcRect l="582" t="655" r="697"/>
          <a:stretch/>
        </p:blipFill>
        <p:spPr>
          <a:xfrm>
            <a:off x="0" y="0"/>
            <a:ext cx="12192000" cy="6858000"/>
          </a:xfrm>
          <a:prstGeom prst="rect">
            <a:avLst/>
          </a:prstGeom>
        </p:spPr>
      </p:pic>
      <p:sp>
        <p:nvSpPr>
          <p:cNvPr id="3" name="Speech Bubble: Rectangle with Corners Rounded 2">
            <a:extLst>
              <a:ext uri="{FF2B5EF4-FFF2-40B4-BE49-F238E27FC236}">
                <a16:creationId xmlns:a16="http://schemas.microsoft.com/office/drawing/2014/main" id="{36F4C5CB-4759-430C-9FCE-E9DDEAF57F45}"/>
              </a:ext>
            </a:extLst>
          </p:cNvPr>
          <p:cNvSpPr/>
          <p:nvPr/>
        </p:nvSpPr>
        <p:spPr>
          <a:xfrm>
            <a:off x="8276733" y="762000"/>
            <a:ext cx="3344439" cy="1745530"/>
          </a:xfrm>
          <a:prstGeom prst="wedgeRoundRectCallout">
            <a:avLst>
              <a:gd name="adj1" fmla="val -53121"/>
              <a:gd name="adj2" fmla="val 77442"/>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Century Gothic" panose="020B0502020202020204" pitchFamily="34" charset="0"/>
              </a:rPr>
              <a:t>Look how I can split!</a:t>
            </a:r>
            <a:endParaRPr kumimoji="0" lang="en-GB" sz="28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Tree>
    <p:extLst>
      <p:ext uri="{BB962C8B-B14F-4D97-AF65-F5344CB8AC3E}">
        <p14:creationId xmlns:p14="http://schemas.microsoft.com/office/powerpoint/2010/main" val="1739372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F61646-B1A9-416B-AA80-5AB6AFCD62B2}"/>
              </a:ext>
            </a:extLst>
          </p:cNvPr>
          <p:cNvPicPr>
            <a:picLocks noChangeAspect="1"/>
          </p:cNvPicPr>
          <p:nvPr/>
        </p:nvPicPr>
        <p:blipFill>
          <a:blip r:embed="rId2"/>
          <a:stretch>
            <a:fillRect/>
          </a:stretch>
        </p:blipFill>
        <p:spPr>
          <a:xfrm>
            <a:off x="-45673" y="0"/>
            <a:ext cx="12283345" cy="6890657"/>
          </a:xfrm>
          <a:prstGeom prst="rect">
            <a:avLst/>
          </a:prstGeom>
        </p:spPr>
      </p:pic>
      <p:sp>
        <p:nvSpPr>
          <p:cNvPr id="3" name="Speech Bubble: Rectangle with Corners Rounded 2">
            <a:extLst>
              <a:ext uri="{FF2B5EF4-FFF2-40B4-BE49-F238E27FC236}">
                <a16:creationId xmlns:a16="http://schemas.microsoft.com/office/drawing/2014/main" id="{EF9606D7-FC82-4587-AB68-8FCBCAF7EFBE}"/>
              </a:ext>
            </a:extLst>
          </p:cNvPr>
          <p:cNvSpPr/>
          <p:nvPr/>
        </p:nvSpPr>
        <p:spPr>
          <a:xfrm>
            <a:off x="8276733" y="374394"/>
            <a:ext cx="3344439" cy="2133136"/>
          </a:xfrm>
          <a:prstGeom prst="wedgeRoundRectCallout">
            <a:avLst>
              <a:gd name="adj1" fmla="val -53121"/>
              <a:gd name="adj2" fmla="val 77442"/>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Century Gothic" panose="020B0502020202020204" pitchFamily="34" charset="0"/>
              </a:rPr>
              <a:t>I can split into two and one. The whole of me is three!</a:t>
            </a:r>
            <a:endParaRPr kumimoji="0" lang="en-GB" sz="28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Tree>
    <p:extLst>
      <p:ext uri="{BB962C8B-B14F-4D97-AF65-F5344CB8AC3E}">
        <p14:creationId xmlns:p14="http://schemas.microsoft.com/office/powerpoint/2010/main" val="2735511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90847A-F47D-4D09-B285-717EF649A5CA}"/>
              </a:ext>
            </a:extLst>
          </p:cNvPr>
          <p:cNvPicPr>
            <a:picLocks noChangeAspect="1"/>
          </p:cNvPicPr>
          <p:nvPr/>
        </p:nvPicPr>
        <p:blipFill>
          <a:blip r:embed="rId2"/>
          <a:stretch>
            <a:fillRect/>
          </a:stretch>
        </p:blipFill>
        <p:spPr>
          <a:xfrm>
            <a:off x="0" y="-43544"/>
            <a:ext cx="12192000" cy="6928701"/>
          </a:xfrm>
          <a:prstGeom prst="rect">
            <a:avLst/>
          </a:prstGeom>
        </p:spPr>
      </p:pic>
      <p:sp>
        <p:nvSpPr>
          <p:cNvPr id="3" name="Speech Bubble: Rectangle with Corners Rounded 2">
            <a:extLst>
              <a:ext uri="{FF2B5EF4-FFF2-40B4-BE49-F238E27FC236}">
                <a16:creationId xmlns:a16="http://schemas.microsoft.com/office/drawing/2014/main" id="{4444DB4D-FE21-41C1-94B2-57233FFF9D87}"/>
              </a:ext>
            </a:extLst>
          </p:cNvPr>
          <p:cNvSpPr/>
          <p:nvPr/>
        </p:nvSpPr>
        <p:spPr>
          <a:xfrm>
            <a:off x="8276733" y="807720"/>
            <a:ext cx="3344439" cy="1699810"/>
          </a:xfrm>
          <a:prstGeom prst="wedgeRoundRectCallout">
            <a:avLst>
              <a:gd name="adj1" fmla="val -53121"/>
              <a:gd name="adj2" fmla="val 77442"/>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Century Gothic" panose="020B0502020202020204" pitchFamily="34" charset="0"/>
              </a:rPr>
              <a:t>Look how I can split!</a:t>
            </a:r>
            <a:endParaRPr kumimoji="0" lang="en-GB" sz="28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Tree>
    <p:extLst>
      <p:ext uri="{BB962C8B-B14F-4D97-AF65-F5344CB8AC3E}">
        <p14:creationId xmlns:p14="http://schemas.microsoft.com/office/powerpoint/2010/main" val="3660264355"/>
      </p:ext>
    </p:extLst>
  </p:cSld>
  <p:clrMapOvr>
    <a:masterClrMapping/>
  </p:clrMapOvr>
</p:sld>
</file>

<file path=ppt/theme/theme1.xml><?xml version="1.0" encoding="utf-8"?>
<a:theme xmlns:a="http://schemas.openxmlformats.org/drawingml/2006/main" name="3_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79A76AB34D9A48BADCB532D48CF737" ma:contentTypeVersion="7" ma:contentTypeDescription="Create a new document." ma:contentTypeScope="" ma:versionID="df52ed4b2f97e3b252f586a381cead53">
  <xsd:schema xmlns:xsd="http://www.w3.org/2001/XMLSchema" xmlns:xs="http://www.w3.org/2001/XMLSchema" xmlns:p="http://schemas.microsoft.com/office/2006/metadata/properties" xmlns:ns2="22029e86-67e7-4883-9866-832c3e79c701" xmlns:ns3="448c4a6a-bcae-4211-8504-7e5193445ce8" targetNamespace="http://schemas.microsoft.com/office/2006/metadata/properties" ma:root="true" ma:fieldsID="d573479421975dce318fbd9b57d95ab1" ns2:_="" ns3:_="">
    <xsd:import namespace="22029e86-67e7-4883-9866-832c3e79c701"/>
    <xsd:import namespace="448c4a6a-bcae-4211-8504-7e5193445c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029e86-67e7-4883-9866-832c3e79c7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c4a6a-bcae-4211-8504-7e5193445c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EFE39A-F5C1-4F72-81EF-4887542CE1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029e86-67e7-4883-9866-832c3e79c701"/>
    <ds:schemaRef ds:uri="448c4a6a-bcae-4211-8504-7e5193445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9E6FC4-CD24-4213-B870-9ED43E135DA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CC68516-5F9D-4AB6-BDC7-7425A14070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4849</TotalTime>
  <Words>970</Words>
  <Application>Microsoft Office PowerPoint</Application>
  <PresentationFormat>Widescreen</PresentationFormat>
  <Paragraphs>55</Paragraphs>
  <Slides>15</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Century Gothic</vt:lpstr>
      <vt:lpstr>3_Custom Design</vt:lpstr>
      <vt:lpstr>PowerPoint Presentation</vt:lpstr>
      <vt:lpstr>Maths in the Episode</vt:lpstr>
      <vt:lpstr>Talk and discuss together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Around the home </vt:lpstr>
      <vt:lpstr>General tips that can make a difference in maths</vt:lpstr>
      <vt:lpstr>General tips that can make a difference in maths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Liam Benson</dc:creator>
  <cp:lastModifiedBy>Liam Benson</cp:lastModifiedBy>
  <cp:revision>384</cp:revision>
  <dcterms:created xsi:type="dcterms:W3CDTF">2018-02-20T10:26:52Z</dcterms:created>
  <dcterms:modified xsi:type="dcterms:W3CDTF">2021-02-22T11:14:26Z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0x010100F679A76AB34D9A48BADCB532D48CF737</vt:lpwstr>
  </property>
</Properties>
</file>