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sldIdLst>
    <p:sldId id="465" r:id="rId5"/>
    <p:sldId id="258" r:id="rId6"/>
    <p:sldId id="470" r:id="rId7"/>
    <p:sldId id="476" r:id="rId8"/>
    <p:sldId id="490" r:id="rId9"/>
    <p:sldId id="492" r:id="rId10"/>
    <p:sldId id="469" r:id="rId11"/>
    <p:sldId id="489" r:id="rId12"/>
    <p:sldId id="493" r:id="rId13"/>
    <p:sldId id="453" r:id="rId14"/>
    <p:sldId id="466" r:id="rId15"/>
    <p:sldId id="4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63F79-F710-45A3-88EE-3FEEBB1AD8A5}" v="1" dt="2021-02-17T12:45:15.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a:t>Series 1 Episode 13</a:t>
            </a:r>
            <a:endParaRPr lang="en-US" dirty="0"/>
          </a:p>
          <a:p>
            <a:r>
              <a:rPr lang="en-US" dirty="0"/>
              <a:t>The Terrible Twos</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400" dirty="0"/>
              <a:t>Find and talk about things in your home which often come in twos, such as shoes, socks, chopsticks. Talk about ‘pairs of shoes’ and ‘pairs of socks’.</a:t>
            </a:r>
          </a:p>
          <a:p>
            <a:pPr marL="0" indent="0">
              <a:lnSpc>
                <a:spcPct val="100000"/>
              </a:lnSpc>
              <a:spcBef>
                <a:spcPts val="0"/>
              </a:spcBef>
              <a:buNone/>
            </a:pPr>
            <a:endParaRPr lang="en-US" sz="2400" dirty="0"/>
          </a:p>
          <a:p>
            <a:pPr marL="342900" indent="-342900">
              <a:lnSpc>
                <a:spcPct val="100000"/>
              </a:lnSpc>
              <a:spcBef>
                <a:spcPts val="0"/>
              </a:spcBef>
              <a:buFont typeface="Arial" panose="020B0604020202020204" pitchFamily="34" charset="0"/>
              <a:buChar char="•"/>
            </a:pPr>
            <a:r>
              <a:rPr lang="en-US" sz="2400" dirty="0"/>
              <a:t>Sort socks into pairs and talk about how many pairs of socks you have.</a:t>
            </a:r>
          </a:p>
          <a:p>
            <a:pPr marL="342900" indent="-342900">
              <a:lnSpc>
                <a:spcPct val="100000"/>
              </a:lnSpc>
              <a:spcBef>
                <a:spcPts val="0"/>
              </a:spcBef>
              <a:buFont typeface="Arial" panose="020B0604020202020204" pitchFamily="34" charset="0"/>
              <a:buChar char="•"/>
            </a:pPr>
            <a:endParaRPr lang="en-US" dirty="0"/>
          </a:p>
          <a:p>
            <a:pPr marL="342900" indent="-342900">
              <a:lnSpc>
                <a:spcPct val="100000"/>
              </a:lnSpc>
              <a:spcBef>
                <a:spcPts val="0"/>
              </a:spcBef>
              <a:buFont typeface="Arial" panose="020B0604020202020204" pitchFamily="34" charset="0"/>
              <a:buChar char="•"/>
            </a:pPr>
            <a:r>
              <a:rPr lang="en-US" sz="2400" dirty="0"/>
              <a:t>Pick up a handful of small objects, e.g. pasta or beads. Find some bowls or pots and put two objects in each bowl or pot. See how many pots you can put two objects into. Encourage your child to say how many twos they can see. </a:t>
            </a:r>
          </a:p>
          <a:p>
            <a:pPr marL="0" indent="0">
              <a:lnSpc>
                <a:spcPct val="100000"/>
              </a:lnSpc>
              <a:spcBef>
                <a:spcPts val="0"/>
              </a:spcBef>
              <a:buNone/>
            </a:pPr>
            <a:endParaRPr lang="en-US" sz="2400" dirty="0"/>
          </a:p>
          <a:p>
            <a:pPr marL="342900" indent="-342900">
              <a:lnSpc>
                <a:spcPct val="100000"/>
              </a:lnSpc>
              <a:spcBef>
                <a:spcPts val="0"/>
              </a:spcBef>
              <a:buFont typeface="Arial" panose="020B0604020202020204" pitchFamily="34" charset="0"/>
              <a:buChar char="•"/>
            </a:pPr>
            <a:r>
              <a:rPr lang="en-US" sz="2400" dirty="0"/>
              <a:t>Draw a picture for Numberblock Two. You could draw lots of pairs of socks or other things which you can put into twos.</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0"/>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77118"/>
            <a:ext cx="10972800" cy="3888432"/>
          </a:xfrm>
        </p:spPr>
        <p:txBody>
          <a:bodyPr vert="horz" lIns="91440" tIns="45720" rIns="91440" bIns="45720" rtlCol="0" anchor="t">
            <a:noAutofit/>
          </a:bodyPr>
          <a:lstStyle/>
          <a:p>
            <a:pPr marL="0" indent="0">
              <a:lnSpc>
                <a:spcPct val="100000"/>
              </a:lnSpc>
              <a:spcBef>
                <a:spcPts val="0"/>
              </a:spcBef>
              <a:buNone/>
            </a:pPr>
            <a:r>
              <a:rPr lang="en-GB" b="1" dirty="0"/>
              <a:t>Understanding ‘groups’</a:t>
            </a:r>
          </a:p>
          <a:p>
            <a:pPr marL="0" indent="0">
              <a:lnSpc>
                <a:spcPct val="100000"/>
              </a:lnSpc>
              <a:spcBef>
                <a:spcPts val="0"/>
              </a:spcBef>
              <a:buNone/>
            </a:pPr>
            <a:r>
              <a:rPr lang="en-GB" dirty="0"/>
              <a:t>In this episode children </a:t>
            </a:r>
            <a:r>
              <a:rPr lang="en-US" dirty="0"/>
              <a:t>see Four splitting into Two and Two and hear them described as ‘two twos’. Understanding that a group of objects can be described as ‘one group’, and that there can be many groups, is an important step in maths learning. </a:t>
            </a:r>
          </a:p>
          <a:p>
            <a:pPr marL="0" indent="0">
              <a:lnSpc>
                <a:spcPct val="100000"/>
              </a:lnSpc>
              <a:spcBef>
                <a:spcPts val="0"/>
              </a:spcBef>
              <a:buNone/>
            </a:pPr>
            <a:endParaRPr lang="en-US" dirty="0"/>
          </a:p>
          <a:p>
            <a:pPr marL="0" indent="0">
              <a:lnSpc>
                <a:spcPct val="100000"/>
              </a:lnSpc>
              <a:spcBef>
                <a:spcPts val="0"/>
              </a:spcBef>
              <a:buNone/>
            </a:pPr>
            <a:r>
              <a:rPr lang="en-GB" dirty="0"/>
              <a:t>Encourage your child to describe what they see using this language</a:t>
            </a:r>
          </a:p>
          <a:p>
            <a:pPr marL="0" indent="0">
              <a:lnSpc>
                <a:spcPct val="100000"/>
              </a:lnSpc>
              <a:spcBef>
                <a:spcPts val="0"/>
              </a:spcBef>
              <a:buNone/>
            </a:pPr>
            <a:r>
              <a:rPr lang="en-GB" dirty="0"/>
              <a:t>“I see 2 twos”.</a:t>
            </a:r>
          </a:p>
          <a:p>
            <a:pPr marL="0" indent="0">
              <a:lnSpc>
                <a:spcPct val="100000"/>
              </a:lnSpc>
              <a:spcBef>
                <a:spcPts val="0"/>
              </a:spcBef>
              <a:buNone/>
            </a:pPr>
            <a:endParaRPr lang="en-GB" dirty="0"/>
          </a:p>
          <a:p>
            <a:pPr marL="0" indent="0">
              <a:lnSpc>
                <a:spcPct val="100000"/>
              </a:lnSpc>
              <a:spcBef>
                <a:spcPts val="0"/>
              </a:spcBef>
              <a:buNone/>
            </a:pPr>
            <a:endParaRPr lang="en-GB" dirty="0"/>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10604017" cy="646331"/>
          </a:xfrm>
          <a:prstGeom prst="rect">
            <a:avLst/>
          </a:prstGeom>
          <a:noFill/>
        </p:spPr>
        <p:txBody>
          <a:bodyPr wrap="square">
            <a:spAutoFit/>
          </a:bodyPr>
          <a:lstStyle/>
          <a:p>
            <a:r>
              <a:rPr lang="en-GB" dirty="0"/>
              <a:t>To watch this episode, please go to</a:t>
            </a:r>
            <a:r>
              <a:rPr lang="en-GB" dirty="0">
                <a:hlinkClick r:id="rId3"/>
              </a:rPr>
              <a:t> BBC iPlayer – Numberblocks</a:t>
            </a:r>
            <a:r>
              <a:rPr lang="en-GB" dirty="0"/>
              <a:t>. Look for Series 1: The Terrible Twos</a:t>
            </a:r>
          </a:p>
          <a:p>
            <a:endParaRPr lang="en-GB" dirty="0"/>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EEC4D-974F-4104-B193-890AE541CC02}"/>
              </a:ext>
            </a:extLst>
          </p:cNvPr>
          <p:cNvPicPr>
            <a:picLocks noChangeAspect="1"/>
          </p:cNvPicPr>
          <p:nvPr/>
        </p:nvPicPr>
        <p:blipFill>
          <a:blip r:embed="rId2"/>
          <a:stretch>
            <a:fillRect/>
          </a:stretch>
        </p:blipFill>
        <p:spPr>
          <a:xfrm>
            <a:off x="4354" y="-1"/>
            <a:ext cx="12192000" cy="6865841"/>
          </a:xfrm>
          <a:prstGeom prst="rect">
            <a:avLst/>
          </a:prstGeom>
        </p:spPr>
      </p:pic>
      <p:sp>
        <p:nvSpPr>
          <p:cNvPr id="5" name="Speech Bubble: Rectangle with Corners Rounded 4">
            <a:extLst>
              <a:ext uri="{FF2B5EF4-FFF2-40B4-BE49-F238E27FC236}">
                <a16:creationId xmlns:a16="http://schemas.microsoft.com/office/drawing/2014/main" id="{F89F7F6D-4185-4F3D-A196-93277DBE90A5}"/>
              </a:ext>
            </a:extLst>
          </p:cNvPr>
          <p:cNvSpPr/>
          <p:nvPr/>
        </p:nvSpPr>
        <p:spPr>
          <a:xfrm>
            <a:off x="4485644" y="634934"/>
            <a:ext cx="4246876" cy="1362843"/>
          </a:xfrm>
          <a:prstGeom prst="wedgeRoundRectCallout">
            <a:avLst>
              <a:gd name="adj1" fmla="val -41876"/>
              <a:gd name="adj2" fmla="val 10026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L</a:t>
            </a:r>
            <a:r>
              <a:rPr lang="en-GB" sz="2400" kern="0" dirty="0">
                <a:solidFill>
                  <a:prstClr val="white"/>
                </a:solidFill>
                <a:latin typeface="Century Gothic" panose="020B0502020202020204" pitchFamily="34" charset="0"/>
              </a:rPr>
              <a:t>ook at me!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I can turn into some twos!</a:t>
            </a:r>
          </a:p>
        </p:txBody>
      </p:sp>
    </p:spTree>
    <p:extLst>
      <p:ext uri="{BB962C8B-B14F-4D97-AF65-F5344CB8AC3E}">
        <p14:creationId xmlns:p14="http://schemas.microsoft.com/office/powerpoint/2010/main" val="366026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3D7184-F93C-4D22-9F56-76A3AD0234D0}"/>
              </a:ext>
            </a:extLst>
          </p:cNvPr>
          <p:cNvPicPr>
            <a:picLocks noChangeAspect="1"/>
          </p:cNvPicPr>
          <p:nvPr/>
        </p:nvPicPr>
        <p:blipFill rotWithShape="1">
          <a:blip r:embed="rId2"/>
          <a:srcRect r="614"/>
          <a:stretch/>
        </p:blipFill>
        <p:spPr>
          <a:xfrm>
            <a:off x="-1" y="0"/>
            <a:ext cx="12192001" cy="6858000"/>
          </a:xfrm>
          <a:prstGeom prst="rect">
            <a:avLst/>
          </a:prstGeom>
        </p:spPr>
      </p:pic>
      <p:sp>
        <p:nvSpPr>
          <p:cNvPr id="3" name="Speech Bubble: Rectangle with Corners Rounded 2">
            <a:extLst>
              <a:ext uri="{FF2B5EF4-FFF2-40B4-BE49-F238E27FC236}">
                <a16:creationId xmlns:a16="http://schemas.microsoft.com/office/drawing/2014/main" id="{5616DFF0-753F-44C7-9E4D-1BFFDE67C432}"/>
              </a:ext>
            </a:extLst>
          </p:cNvPr>
          <p:cNvSpPr/>
          <p:nvPr/>
        </p:nvSpPr>
        <p:spPr>
          <a:xfrm>
            <a:off x="5159828" y="370114"/>
            <a:ext cx="2939143" cy="1362843"/>
          </a:xfrm>
          <a:prstGeom prst="wedgeRoundRectCallout">
            <a:avLst>
              <a:gd name="adj1" fmla="val 45787"/>
              <a:gd name="adj2" fmla="val 8268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We are two twos</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p:txBody>
      </p:sp>
    </p:spTree>
    <p:extLst>
      <p:ext uri="{BB962C8B-B14F-4D97-AF65-F5344CB8AC3E}">
        <p14:creationId xmlns:p14="http://schemas.microsoft.com/office/powerpoint/2010/main" val="352803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867EA8-D23A-44DE-9265-A93B7A4E651B}"/>
              </a:ext>
            </a:extLst>
          </p:cNvPr>
          <p:cNvPicPr>
            <a:picLocks noChangeAspect="1"/>
          </p:cNvPicPr>
          <p:nvPr/>
        </p:nvPicPr>
        <p:blipFill>
          <a:blip r:embed="rId2"/>
          <a:stretch>
            <a:fillRect/>
          </a:stretch>
        </p:blipFill>
        <p:spPr>
          <a:xfrm>
            <a:off x="15240" y="0"/>
            <a:ext cx="12176760" cy="6858000"/>
          </a:xfrm>
          <a:prstGeom prst="rect">
            <a:avLst/>
          </a:prstGeom>
        </p:spPr>
      </p:pic>
      <p:sp>
        <p:nvSpPr>
          <p:cNvPr id="3" name="Speech Bubble: Rectangle with Corners Rounded 2">
            <a:extLst>
              <a:ext uri="{FF2B5EF4-FFF2-40B4-BE49-F238E27FC236}">
                <a16:creationId xmlns:a16="http://schemas.microsoft.com/office/drawing/2014/main" id="{5D51A585-0EF6-4B02-A2FE-961FB12714C3}"/>
              </a:ext>
            </a:extLst>
          </p:cNvPr>
          <p:cNvSpPr/>
          <p:nvPr/>
        </p:nvSpPr>
        <p:spPr>
          <a:xfrm>
            <a:off x="6638840" y="500742"/>
            <a:ext cx="3735246" cy="1297530"/>
          </a:xfrm>
          <a:prstGeom prst="wedgeRoundRectCallout">
            <a:avLst>
              <a:gd name="adj1" fmla="val -48066"/>
              <a:gd name="adj2" fmla="val 10902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Two and two and two.</a:t>
            </a: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We are three twos!</a:t>
            </a:r>
            <a:endParaRPr lang="en-GB" sz="2400" kern="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5219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BDD3C9-E71B-434A-A18B-F0150E7D7526}"/>
              </a:ext>
            </a:extLst>
          </p:cNvPr>
          <p:cNvPicPr>
            <a:picLocks noChangeAspect="1"/>
          </p:cNvPicPr>
          <p:nvPr/>
        </p:nvPicPr>
        <p:blipFill rotWithShape="1">
          <a:blip r:embed="rId2"/>
          <a:srcRect r="615"/>
          <a:stretch/>
        </p:blipFill>
        <p:spPr>
          <a:xfrm>
            <a:off x="17059" y="0"/>
            <a:ext cx="12174941" cy="6858000"/>
          </a:xfrm>
          <a:prstGeom prst="rect">
            <a:avLst/>
          </a:prstGeom>
        </p:spPr>
      </p:pic>
      <p:sp>
        <p:nvSpPr>
          <p:cNvPr id="6" name="Speech Bubble: Rectangle with Corners Rounded 5">
            <a:extLst>
              <a:ext uri="{FF2B5EF4-FFF2-40B4-BE49-F238E27FC236}">
                <a16:creationId xmlns:a16="http://schemas.microsoft.com/office/drawing/2014/main" id="{FB27EDE4-CDAA-4764-8419-141937D01F89}"/>
              </a:ext>
            </a:extLst>
          </p:cNvPr>
          <p:cNvSpPr/>
          <p:nvPr/>
        </p:nvSpPr>
        <p:spPr>
          <a:xfrm>
            <a:off x="4386943" y="598714"/>
            <a:ext cx="5127172" cy="1297530"/>
          </a:xfrm>
          <a:prstGeom prst="wedgeRoundRectCallout">
            <a:avLst>
              <a:gd name="adj1" fmla="val -7919"/>
              <a:gd name="adj2" fmla="val 9476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Two and two and two and two.</a:t>
            </a:r>
            <a:endParaRPr lang="en-GB" sz="2400" kern="0" dirty="0">
              <a:solidFill>
                <a:prstClr val="white"/>
              </a:solidFill>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We are four twos!</a:t>
            </a:r>
          </a:p>
        </p:txBody>
      </p:sp>
    </p:spTree>
    <p:extLst>
      <p:ext uri="{BB962C8B-B14F-4D97-AF65-F5344CB8AC3E}">
        <p14:creationId xmlns:p14="http://schemas.microsoft.com/office/powerpoint/2010/main" val="312995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EAE80-A3E2-4FD8-B58F-0B100B243F4B}"/>
              </a:ext>
            </a:extLst>
          </p:cNvPr>
          <p:cNvPicPr>
            <a:picLocks noChangeAspect="1"/>
          </p:cNvPicPr>
          <p:nvPr/>
        </p:nvPicPr>
        <p:blipFill>
          <a:blip r:embed="rId2"/>
          <a:stretch>
            <a:fillRect/>
          </a:stretch>
        </p:blipFill>
        <p:spPr>
          <a:xfrm>
            <a:off x="0" y="0"/>
            <a:ext cx="12192000" cy="6878128"/>
          </a:xfrm>
          <a:prstGeom prst="rect">
            <a:avLst/>
          </a:prstGeom>
        </p:spPr>
      </p:pic>
      <p:sp>
        <p:nvSpPr>
          <p:cNvPr id="5" name="Speech Bubble: Rectangle with Corners Rounded 4">
            <a:extLst>
              <a:ext uri="{FF2B5EF4-FFF2-40B4-BE49-F238E27FC236}">
                <a16:creationId xmlns:a16="http://schemas.microsoft.com/office/drawing/2014/main" id="{982EAF6D-0931-43FA-8827-56267CC96763}"/>
              </a:ext>
            </a:extLst>
          </p:cNvPr>
          <p:cNvSpPr/>
          <p:nvPr/>
        </p:nvSpPr>
        <p:spPr>
          <a:xfrm>
            <a:off x="1283068" y="250371"/>
            <a:ext cx="3397789" cy="1297530"/>
          </a:xfrm>
          <a:prstGeom prst="wedgeRoundRectCallout">
            <a:avLst>
              <a:gd name="adj1" fmla="val -53386"/>
              <a:gd name="adj2" fmla="val 9057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I wonder how many twos we can make from these blocks?</a:t>
            </a:r>
            <a:endParaRPr lang="en-GB" sz="2400" kern="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85647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90162-0495-40C7-B9AF-8CE72C6DABFD}"/>
              </a:ext>
            </a:extLst>
          </p:cNvPr>
          <p:cNvPicPr>
            <a:picLocks noChangeAspect="1"/>
          </p:cNvPicPr>
          <p:nvPr/>
        </p:nvPicPr>
        <p:blipFill>
          <a:blip r:embed="rId2"/>
          <a:stretch>
            <a:fillRect/>
          </a:stretch>
        </p:blipFill>
        <p:spPr>
          <a:xfrm>
            <a:off x="0" y="0"/>
            <a:ext cx="12192000" cy="6860854"/>
          </a:xfrm>
          <a:prstGeom prst="rect">
            <a:avLst/>
          </a:prstGeom>
        </p:spPr>
      </p:pic>
      <p:sp>
        <p:nvSpPr>
          <p:cNvPr id="6" name="Speech Bubble: Rectangle with Corners Rounded 5">
            <a:extLst>
              <a:ext uri="{FF2B5EF4-FFF2-40B4-BE49-F238E27FC236}">
                <a16:creationId xmlns:a16="http://schemas.microsoft.com/office/drawing/2014/main" id="{3588BBE1-C6B1-41C2-8AC0-DBEB760B18CF}"/>
              </a:ext>
            </a:extLst>
          </p:cNvPr>
          <p:cNvSpPr/>
          <p:nvPr/>
        </p:nvSpPr>
        <p:spPr>
          <a:xfrm>
            <a:off x="695239" y="740229"/>
            <a:ext cx="3060332" cy="883872"/>
          </a:xfrm>
          <a:prstGeom prst="wedgeRoundRectCallout">
            <a:avLst>
              <a:gd name="adj1" fmla="val -33800"/>
              <a:gd name="adj2" fmla="val 1098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Three twos</a:t>
            </a:r>
            <a:r>
              <a:rPr lang="en-GB" sz="2400" kern="0" dirty="0">
                <a:solidFill>
                  <a:prstClr val="white"/>
                </a:solidFill>
                <a:latin typeface="Century Gothic" panose="020B0502020202020204" pitchFamily="34" charset="0"/>
              </a:rPr>
              <a:t>!</a:t>
            </a:r>
          </a:p>
        </p:txBody>
      </p:sp>
    </p:spTree>
    <p:extLst>
      <p:ext uri="{BB962C8B-B14F-4D97-AF65-F5344CB8AC3E}">
        <p14:creationId xmlns:p14="http://schemas.microsoft.com/office/powerpoint/2010/main" val="4152631091"/>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5360</TotalTime>
  <Words>815</Words>
  <Application>Microsoft Office PowerPoint</Application>
  <PresentationFormat>Widescreen</PresentationFormat>
  <Paragraphs>56</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385</cp:revision>
  <dcterms:created xsi:type="dcterms:W3CDTF">2018-02-20T10:26:52Z</dcterms:created>
  <dcterms:modified xsi:type="dcterms:W3CDTF">2021-02-22T11:16:50Z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